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5E84AE-9597-48FB-8068-B53BF63A119E}">
  <a:tblStyle styleId="{605E84AE-9597-48FB-8068-B53BF63A119E}" styleName="Table_0">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rgbClr val="000000"/>
              </a:solidFill>
              <a:prstDash val="solid"/>
              <a:round/>
              <a:headEnd type="none" w="sm" len="sm"/>
              <a:tailEnd type="none" w="sm" len="sm"/>
            </a:ln>
          </a:top>
          <a:bottom>
            <a:ln w="25400"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rgbClr val="FFFFFF"/>
      </a:tcTxStyle>
      <a:tcStyle>
        <a:tcBdr/>
        <a:fill>
          <a:solidFill>
            <a:srgbClr val="000000"/>
          </a:solidFill>
        </a:fill>
      </a:tcStyle>
    </a:lastCol>
    <a:firstCol>
      <a:tcTxStyle b="on" i="off">
        <a:font>
          <a:latin typeface="Calibri"/>
          <a:ea typeface="Calibri"/>
          <a:cs typeface="Calibri"/>
        </a:font>
        <a:srgbClr val="FFFFFF"/>
      </a:tcTxStyle>
      <a:tcStyle>
        <a:tcBdr/>
        <a:fill>
          <a:solidFill>
            <a:srgbClr val="000000"/>
          </a:solidFill>
        </a:fill>
      </a:tcStyle>
    </a:firstCol>
    <a:lastRow>
      <a:tcTxStyle b="on" i="off"/>
      <a:tcStyle>
        <a:tcBdr>
          <a:top>
            <a:ln w="50800" cap="flat" cmpd="sng">
              <a:solidFill>
                <a:srgbClr val="000000"/>
              </a:solidFill>
              <a:prstDash val="solid"/>
              <a:round/>
              <a:headEnd type="none" w="sm" len="sm"/>
              <a:tailEnd type="none" w="sm" len="sm"/>
            </a:ln>
          </a:top>
        </a:tcBdr>
        <a:fill>
          <a:solidFill>
            <a:srgbClr val="FFFFFF"/>
          </a:solidFill>
        </a:fill>
      </a:tcStyle>
    </a:lastRow>
    <a:seCell>
      <a:tcTxStyle b="on" i="off">
        <a:font>
          <a:latin typeface="Calibri"/>
          <a:ea typeface="Calibri"/>
          <a:cs typeface="Calibri"/>
        </a:font>
        <a:srgbClr val="000000"/>
      </a:tcTxStyle>
      <a:tcStyle>
        <a:tcBdr/>
      </a:tcStyle>
    </a:seCell>
    <a:swCell>
      <a:tcTxStyle b="on" i="off">
        <a:font>
          <a:latin typeface="Calibri"/>
          <a:ea typeface="Calibri"/>
          <a:cs typeface="Calibri"/>
        </a:font>
        <a:srgbClr val="000000"/>
      </a:tcTxStyle>
      <a:tcStyle>
        <a:tcBdr/>
      </a:tcStyle>
    </a:swCell>
    <a:firstRow>
      <a:tcTxStyle b="on" i="off">
        <a:font>
          <a:latin typeface="Calibri"/>
          <a:ea typeface="Calibri"/>
          <a:cs typeface="Calibri"/>
        </a:font>
        <a:srgbClr val="FFFFFF"/>
      </a:tcTxStyle>
      <a:tcStyle>
        <a:tcBdr>
          <a:bottom>
            <a:ln w="25400" cap="flat" cmpd="sng">
              <a:solidFill>
                <a:srgbClr val="000000"/>
              </a:solidFill>
              <a:prstDash val="solid"/>
              <a:round/>
              <a:headEnd type="none" w="sm" len="sm"/>
              <a:tailEnd type="none" w="sm" len="sm"/>
            </a:ln>
          </a:bottom>
        </a:tcBdr>
        <a:fill>
          <a:solidFill>
            <a:srgbClr val="000000"/>
          </a:solidFill>
        </a:fill>
      </a:tcStyle>
    </a:firstRow>
    <a:neCell>
      <a:tcTxStyle/>
      <a:tcStyle>
        <a:tcBdr/>
      </a:tcStyle>
    </a:neCell>
    <a:nwCell>
      <a:tcTxStyle/>
      <a:tcStyle>
        <a:tcBdr/>
      </a:tcStyle>
    </a:nwCell>
  </a:tblStyle>
  <a:tblStyle styleId="{B28EA103-A995-48CD-AD76-1C051991321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3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c4824f1ac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7c4824f1ac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 sz="900"/>
              <a:t>안녕하시렵니까~ </a:t>
            </a:r>
            <a:endParaRPr sz="900"/>
          </a:p>
          <a:p>
            <a:pPr marL="0" lvl="0" indent="0" algn="l" rtl="0">
              <a:lnSpc>
                <a:spcPct val="100000"/>
              </a:lnSpc>
              <a:spcBef>
                <a:spcPts val="0"/>
              </a:spcBef>
              <a:spcAft>
                <a:spcPts val="0"/>
              </a:spcAft>
              <a:buSzPts val="1100"/>
              <a:buNone/>
            </a:pPr>
            <a:r>
              <a:rPr lang="ko" sz="900"/>
              <a:t>세미 프로젝트의 발표를 맡은 NF4의 발표자 OOO입니다.</a:t>
            </a:r>
            <a:endParaRPr sz="900"/>
          </a:p>
          <a:p>
            <a:pPr marL="0" lvl="0" indent="0" algn="l" rtl="0">
              <a:lnSpc>
                <a:spcPct val="100000"/>
              </a:lnSpc>
              <a:spcBef>
                <a:spcPts val="0"/>
              </a:spcBef>
              <a:spcAft>
                <a:spcPts val="0"/>
              </a:spcAft>
              <a:buSzPts val="1100"/>
              <a:buNone/>
            </a:pPr>
            <a:endParaRPr sz="900"/>
          </a:p>
          <a:p>
            <a:pPr marL="0" lvl="0" indent="0" algn="l" rtl="0">
              <a:lnSpc>
                <a:spcPct val="100000"/>
              </a:lnSpc>
              <a:spcBef>
                <a:spcPts val="0"/>
              </a:spcBef>
              <a:spcAft>
                <a:spcPts val="0"/>
              </a:spcAft>
              <a:buSzPts val="1100"/>
              <a:buNone/>
            </a:pPr>
            <a:r>
              <a:rPr lang="ko" sz="900"/>
              <a:t>23년1월 통계청에 따르면 올해 국내 자영업자 수는 550만명이고, 전체 취업자(2700만명)의 20.1%에 해당하는 수준으로 취업자 5명 중 1명은 자영업에 종사하고 있습니다.</a:t>
            </a:r>
            <a:br>
              <a:rPr lang="ko" sz="900"/>
            </a:br>
            <a:r>
              <a:rPr lang="ko" sz="900"/>
              <a:t>그래서 저희 NF4에서는 “서울시 자치구의 외식업종 창업정보 제안”이라는 주제를 가지고 약 9주간의 기간동안 분석한 자료를 바탕으로 발표를 해 볼 예정입니다.</a:t>
            </a:r>
            <a:br>
              <a:rPr lang="ko" sz="900"/>
            </a:br>
            <a:r>
              <a:rPr lang="ko" sz="900"/>
              <a:t>저희가 발표 할 주제선정에 대한 배경으로는 서울시의 다양한 외식업종이 존재하고 있으며, 이들의 매출등급을 활용하여 외식업종에 따른 창업의 성공여부를 평가 및 예측하여 자치구별 성공가능 업종 제안, 개업시기 등을 예비창업자분들께 제안을 드리고자 프로젝트를 진행하게 되었습니다.</a:t>
            </a:r>
            <a:br>
              <a:rPr lang="ko" sz="900"/>
            </a:br>
            <a:endParaRPr sz="900"/>
          </a:p>
          <a:p>
            <a:pPr marL="0" lvl="0" indent="0" algn="l" rtl="0">
              <a:lnSpc>
                <a:spcPct val="100000"/>
              </a:lnSpc>
              <a:spcBef>
                <a:spcPts val="0"/>
              </a:spcBef>
              <a:spcAft>
                <a:spcPts val="0"/>
              </a:spcAft>
              <a:buSzPts val="1100"/>
              <a:buNone/>
            </a:pPr>
            <a:r>
              <a:rPr lang="ko" sz="900"/>
              <a:t>프로젝트 발표에 앞서서 저희가 처음부터 이 주제를 가지고 프로젝트를 진행한 것은 아니고 처음에 팀미팅을 하였을때는 여러가지 주제에  대한 제안들이 나왔으나 대체적으로 부동산에 대한 이야기가 많이 나와서 부동산에 대한 주제로 가닥을 잡고 이야기를 하던중에 “권리금”에 대한 주제에 느낌이와서 권리금으로 주제를 잡고 권리금의 표준화에 촛점을 맞춰서 진행을 하다… “한국부동산원”, 상권분석 플렛폼 “네모”에 데이터 요청 메일 및 담당자와 통화도 해보고 시도는 하였지만 권리금데이터를 제공해 줄 수 없다는 통보를 받고 다시 주제를 선정해야 하는 과정이 있었습니다. 이와 유사한 이유로 “임대료”에 관한 주제도 무산이 되어서 고민하던중에 이런저런 자료를 찾아보다가 “빅콘테스트 대회”가 있다는 것을 알게 되었고 여기에 소상공인 경영위기 및 상업용 부동산 가치 창출이라는 키워드를 보고 우리팀에 필요한 데이터와 정보를 구할 수가 있겠구나 판단하여 참가 신청을 하고 “업종별 매출등급(1등급~5등급)”이 있다는 걸 확인 후 이것을 y값으로 사용가능하겠다고 판단하고 데이터 분석을 시작하게 되었습니다. </a:t>
            </a:r>
            <a:endParaRPr sz="900"/>
          </a:p>
          <a:p>
            <a:pPr marL="0" lvl="0" indent="0" algn="l" rtl="0">
              <a:lnSpc>
                <a:spcPct val="100000"/>
              </a:lnSpc>
              <a:spcBef>
                <a:spcPts val="0"/>
              </a:spcBef>
              <a:spcAft>
                <a:spcPts val="0"/>
              </a:spcAft>
              <a:buSzPts val="1100"/>
              <a:buNone/>
            </a:pPr>
            <a:endParaRPr sz="9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3bcf3dec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3bcf3dec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ko" sz="1950" b="1">
                <a:solidFill>
                  <a:schemeClr val="dk1"/>
                </a:solidFill>
              </a:rPr>
              <a:t>데이터 정의서에 나와있는 '업종코드' &lt;=&gt; 공공데이터 서울시 상권 데이터의 '서비스업종코드'를 매핑</a:t>
            </a:r>
            <a:endParaRPr sz="1950" b="1">
              <a:solidFill>
                <a:schemeClr val="dk1"/>
              </a:solidFill>
            </a:endParaRPr>
          </a:p>
          <a:p>
            <a:pPr marL="0" lvl="0" indent="0" algn="l" rtl="0">
              <a:spcBef>
                <a:spcPts val="1000"/>
              </a:spcBef>
              <a:spcAft>
                <a:spcPts val="0"/>
              </a:spcAft>
              <a:buNone/>
            </a:pPr>
            <a:r>
              <a:rPr lang="ko" sz="1950" b="1">
                <a:solidFill>
                  <a:schemeClr val="dk1"/>
                </a:solidFill>
              </a:rPr>
              <a:t>데이터 정의서의 외식업종코드 15개 =&gt; 10개로 변환</a:t>
            </a:r>
            <a:endParaRPr sz="1350" b="1">
              <a:solidFill>
                <a:schemeClr val="dk1"/>
              </a:solidFill>
            </a:endParaRPr>
          </a:p>
          <a:p>
            <a:pPr marL="457200" lvl="0" indent="-295275" algn="l" rtl="0">
              <a:lnSpc>
                <a:spcPct val="115000"/>
              </a:lnSpc>
              <a:spcBef>
                <a:spcPts val="1100"/>
              </a:spcBef>
              <a:spcAft>
                <a:spcPts val="0"/>
              </a:spcAft>
              <a:buClr>
                <a:schemeClr val="dk1"/>
              </a:buClr>
              <a:buSzPts val="1050"/>
              <a:buChar char="●"/>
            </a:pPr>
            <a:r>
              <a:rPr lang="ko" sz="1050">
                <a:solidFill>
                  <a:schemeClr val="dk1"/>
                </a:solidFill>
              </a:rPr>
              <a:t>공공데이터인 서울시 상권 데이터에 있는 외식업종 10개 분류에 맞춤</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A01(한식), =&gt; CS100001</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A11(중식), =&gt; CS100002</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A13(일식), =&gt; CS100003</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A14(서양식), A10(기타 외국식), =&gt; CS100004</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A04(제과제빵), A09(아이스크림/빙수), =&gt; CS100005</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A05(패스트푸드), A07(피자), =&gt; CS100006</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A02(치킨), =&gt; CS100007</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A06(분식), =&gt; CS100008</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A12(주점), =&gt; CS100009</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A08(커피), A15(음료(커피 외), =&gt; CS100010</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A03(기타 외식), =&gt; 제외 =&gt; 분식 CS100008 여기에 추가하면됨 (230904월)</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대표적인 외식업체 이외 기타 외식으로 분류된 코드는 제외 함</a:t>
            </a:r>
            <a:endParaRPr sz="1050">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3bcf3dec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3bcf3dec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ko" sz="1950" b="1">
                <a:solidFill>
                  <a:schemeClr val="dk1"/>
                </a:solidFill>
              </a:rPr>
              <a:t>데이터 정의서에 나와있는 '업종코드' &lt;=&gt; 공공데이터 서울시 상권 데이터의 '서비스업종코드'를 매핑</a:t>
            </a:r>
            <a:endParaRPr sz="1950" b="1">
              <a:solidFill>
                <a:schemeClr val="dk1"/>
              </a:solidFill>
            </a:endParaRPr>
          </a:p>
          <a:p>
            <a:pPr marL="0" lvl="0" indent="0" algn="l" rtl="0">
              <a:spcBef>
                <a:spcPts val="1000"/>
              </a:spcBef>
              <a:spcAft>
                <a:spcPts val="0"/>
              </a:spcAft>
              <a:buNone/>
            </a:pPr>
            <a:r>
              <a:rPr lang="ko" sz="1950" b="1">
                <a:solidFill>
                  <a:schemeClr val="dk1"/>
                </a:solidFill>
              </a:rPr>
              <a:t>데이터 정의서의 외식업종코드 15개 =&gt; 10개로 변환</a:t>
            </a:r>
            <a:endParaRPr sz="1350" b="1">
              <a:solidFill>
                <a:schemeClr val="dk1"/>
              </a:solidFill>
            </a:endParaRPr>
          </a:p>
          <a:p>
            <a:pPr marL="457200" lvl="0" indent="-295275" algn="l" rtl="0">
              <a:lnSpc>
                <a:spcPct val="115000"/>
              </a:lnSpc>
              <a:spcBef>
                <a:spcPts val="1100"/>
              </a:spcBef>
              <a:spcAft>
                <a:spcPts val="0"/>
              </a:spcAft>
              <a:buClr>
                <a:schemeClr val="dk1"/>
              </a:buClr>
              <a:buSzPts val="1050"/>
              <a:buChar char="●"/>
            </a:pPr>
            <a:r>
              <a:rPr lang="ko" sz="1050">
                <a:solidFill>
                  <a:schemeClr val="dk1"/>
                </a:solidFill>
              </a:rPr>
              <a:t>공공데이터인 서울시 상권 데이터에 있는 외식업종 10개 분류에 맞춤</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A01(한식), =&gt; CS100001</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A11(중식), =&gt; CS100002</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A13(일식), =&gt; CS100003</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A14(서양식), A10(기타 외국식), =&gt; CS100004</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A04(제과제빵), A09(아이스크림/빙수), =&gt; CS100005</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A05(패스트푸드), A07(피자), =&gt; CS100006</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A02(치킨), =&gt; CS100007</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A06(분식), =&gt; CS100008</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A12(주점), =&gt; CS100009</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A08(커피), A15(음료(커피 외), =&gt; CS100010</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A03(기타 외식), =&gt; 제외 =&gt; 분식 CS100008 여기에 추가하면됨 (230904월)</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대표적인 외식업체 이외 기타 외식으로 분류된 코드는 제외 함</a:t>
            </a:r>
            <a:endParaRPr sz="1050">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3bcf3dec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3bcf3dec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ko" sz="1950" b="1">
                <a:solidFill>
                  <a:schemeClr val="dk1"/>
                </a:solidFill>
              </a:rPr>
              <a:t>데이터 정의서에 나와있는 '업종코드' &lt;=&gt; 공공데이터 서울시 상권 데이터의 '서비스업종코드'를 매핑</a:t>
            </a:r>
            <a:endParaRPr sz="1950" b="1">
              <a:solidFill>
                <a:schemeClr val="dk1"/>
              </a:solidFill>
            </a:endParaRPr>
          </a:p>
          <a:p>
            <a:pPr marL="0" lvl="0" indent="0" algn="l" rtl="0">
              <a:spcBef>
                <a:spcPts val="1000"/>
              </a:spcBef>
              <a:spcAft>
                <a:spcPts val="0"/>
              </a:spcAft>
              <a:buClr>
                <a:schemeClr val="dk1"/>
              </a:buClr>
              <a:buSzPts val="1100"/>
              <a:buFont typeface="Arial"/>
              <a:buNone/>
            </a:pPr>
            <a:r>
              <a:rPr lang="ko" sz="1950" b="1">
                <a:solidFill>
                  <a:schemeClr val="dk1"/>
                </a:solidFill>
              </a:rPr>
              <a:t>데이터 정의서의 외식업종코드 15개 =&gt; 10개로 변환</a:t>
            </a:r>
            <a:endParaRPr sz="1350" b="1">
              <a:solidFill>
                <a:schemeClr val="dk1"/>
              </a:solidFill>
            </a:endParaRPr>
          </a:p>
          <a:p>
            <a:pPr marL="457200" lvl="0" indent="-295275" algn="l" rtl="0">
              <a:lnSpc>
                <a:spcPct val="115000"/>
              </a:lnSpc>
              <a:spcBef>
                <a:spcPts val="1100"/>
              </a:spcBef>
              <a:spcAft>
                <a:spcPts val="0"/>
              </a:spcAft>
              <a:buClr>
                <a:schemeClr val="dk1"/>
              </a:buClr>
              <a:buSzPts val="1050"/>
              <a:buChar char="●"/>
            </a:pPr>
            <a:r>
              <a:rPr lang="ko" sz="1050">
                <a:solidFill>
                  <a:schemeClr val="dk1"/>
                </a:solidFill>
              </a:rPr>
              <a:t>공공데이터인 서울시 상권 데이터에 있는 외식업종 10개 분류에 맞춤</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A01(한식), =&gt; CS100001</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A11(중식), =&gt; CS100002</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A13(일식), =&gt; CS100003</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A14(서양식), A10(기타 외국식), =&gt; CS100004</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A04(제과제빵), A09(아이스크림/빙수), =&gt; CS100005</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A05(패스트푸드), A07(피자), =&gt; CS100006</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A02(치킨), =&gt; CS100007</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A06(분식), =&gt; CS100008</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A12(주점), =&gt; CS100009</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A08(커피), A15(음료(커피 외), =&gt; CS100010</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A03(기타 외식), =&gt; 제외 =&gt; 분식 CS100008 여기에 추가하면됨 (230904월)</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대표적인 외식업체 이외 기타 외식으로 분류된 코드는 제외 함</a:t>
            </a:r>
            <a:endParaRPr sz="1050">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3bcf3dec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3bcf3dec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ko" sz="1950" b="1">
                <a:solidFill>
                  <a:schemeClr val="dk1"/>
                </a:solidFill>
              </a:rPr>
              <a:t>데이터 정의서에 나와있는 '업종코드' &lt;=&gt; 공공데이터 서울시 상권 데이터의 '서비스업종코드'를 매핑</a:t>
            </a:r>
            <a:endParaRPr sz="1950" b="1">
              <a:solidFill>
                <a:schemeClr val="dk1"/>
              </a:solidFill>
            </a:endParaRPr>
          </a:p>
          <a:p>
            <a:pPr marL="0" lvl="0" indent="0" algn="l" rtl="0">
              <a:spcBef>
                <a:spcPts val="1000"/>
              </a:spcBef>
              <a:spcAft>
                <a:spcPts val="0"/>
              </a:spcAft>
              <a:buNone/>
            </a:pPr>
            <a:r>
              <a:rPr lang="ko" sz="1950" b="1">
                <a:solidFill>
                  <a:schemeClr val="dk1"/>
                </a:solidFill>
              </a:rPr>
              <a:t>데이터 정의서의 외식업종코드 15개 =&gt; 10개로 변환</a:t>
            </a:r>
            <a:endParaRPr sz="1350" b="1">
              <a:solidFill>
                <a:schemeClr val="dk1"/>
              </a:solidFill>
            </a:endParaRPr>
          </a:p>
          <a:p>
            <a:pPr marL="457200" lvl="0" indent="-295275" algn="l" rtl="0">
              <a:lnSpc>
                <a:spcPct val="115000"/>
              </a:lnSpc>
              <a:spcBef>
                <a:spcPts val="1100"/>
              </a:spcBef>
              <a:spcAft>
                <a:spcPts val="0"/>
              </a:spcAft>
              <a:buClr>
                <a:schemeClr val="dk1"/>
              </a:buClr>
              <a:buSzPts val="1050"/>
              <a:buChar char="●"/>
            </a:pPr>
            <a:r>
              <a:rPr lang="ko" sz="1050">
                <a:solidFill>
                  <a:schemeClr val="dk1"/>
                </a:solidFill>
              </a:rPr>
              <a:t>공공데이터인 서울시 상권 데이터에 있는 외식업종 10개 분류에 맞춤</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A01(한식), =&gt; CS100001</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A11(중식), =&gt; CS100002</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A13(일식), =&gt; CS100003</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A14(서양식), A10(기타 외국식), =&gt; CS100004</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A04(제과제빵), A09(아이스크림/빙수), =&gt; CS100005</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A05(패스트푸드), A07(피자), =&gt; CS100006</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A02(치킨), =&gt; CS100007</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A06(분식), =&gt; CS100008</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A12(주점), =&gt; CS100009</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A08(커피), A15(음료(커피 외), =&gt; CS100010</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A03(기타 외식), =&gt; 제외 =&gt; 분식 CS100008 여기에 추가하면됨 (230904월)</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대표적인 외식업체 이외 기타 외식으로 분류된 코드는 제외 함</a:t>
            </a:r>
            <a:endParaRPr sz="1050">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43bcf3dec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43bcf3dec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43bcf3dec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43bcf3dec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ko" sz="1950" b="1">
                <a:solidFill>
                  <a:schemeClr val="dk1"/>
                </a:solidFill>
              </a:rPr>
              <a:t>데이터 정의서에 나와있는 '업종코드' &lt;=&gt; 공공데이터 서울시 상권 데이터의 '서비스업종코드'를 매핑</a:t>
            </a:r>
            <a:endParaRPr sz="1950" b="1">
              <a:solidFill>
                <a:schemeClr val="dk1"/>
              </a:solidFill>
            </a:endParaRPr>
          </a:p>
          <a:p>
            <a:pPr marL="0" lvl="0" indent="0" algn="l" rtl="0">
              <a:spcBef>
                <a:spcPts val="1000"/>
              </a:spcBef>
              <a:spcAft>
                <a:spcPts val="0"/>
              </a:spcAft>
              <a:buNone/>
            </a:pPr>
            <a:r>
              <a:rPr lang="ko" sz="1950" b="1">
                <a:solidFill>
                  <a:schemeClr val="dk1"/>
                </a:solidFill>
              </a:rPr>
              <a:t>데이터 정의서의 외식업종코드 15개 =&gt; 10개로 변환</a:t>
            </a:r>
            <a:endParaRPr sz="1350" b="1">
              <a:solidFill>
                <a:schemeClr val="dk1"/>
              </a:solidFill>
            </a:endParaRPr>
          </a:p>
          <a:p>
            <a:pPr marL="457200" lvl="0" indent="-295275" algn="l" rtl="0">
              <a:lnSpc>
                <a:spcPct val="115000"/>
              </a:lnSpc>
              <a:spcBef>
                <a:spcPts val="1100"/>
              </a:spcBef>
              <a:spcAft>
                <a:spcPts val="0"/>
              </a:spcAft>
              <a:buClr>
                <a:schemeClr val="dk1"/>
              </a:buClr>
              <a:buSzPts val="1050"/>
              <a:buChar char="●"/>
            </a:pPr>
            <a:r>
              <a:rPr lang="ko" sz="1050">
                <a:solidFill>
                  <a:schemeClr val="dk1"/>
                </a:solidFill>
              </a:rPr>
              <a:t>공공데이터인 서울시 상권 데이터에 있는 외식업종 10개 분류에 맞춤</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A01(한식), =&gt; CS100001</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A11(중식), =&gt; CS100002</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A13(일식), =&gt; CS100003</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A14(서양식), A10(기타 외국식), =&gt; CS100004</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A04(제과제빵), A09(아이스크림/빙수), =&gt; CS100005</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A05(패스트푸드), A07(피자), =&gt; CS100006</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A02(치킨), =&gt; CS100007</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A06(분식), =&gt; CS100008</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A12(주점), =&gt; CS100009</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A08(커피), A15(음료(커피 외), =&gt; CS100010</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A03(기타 외식), =&gt; 제외 =&gt; 분식 CS100008 여기에 추가하면됨 (230904월)</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대표적인 외식업체 이외 기타 외식으로 분류된 코드는 제외 함</a:t>
            </a:r>
            <a:endParaRPr sz="1050">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7c9234a32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27c9234a320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74f1fb3a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774f1fb3a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434343"/>
                </a:solidFill>
                <a:latin typeface="Dotum"/>
                <a:ea typeface="Dotum"/>
                <a:cs typeface="Dotum"/>
                <a:sym typeface="Dotum"/>
              </a:rPr>
              <a:t>대부분의 예비 창업자들이 업종을 먼저 결정하기 때문에</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저희도 업종, 지역, 시기 중 업종에 대한 부분을 먼저 확인해 보겠습니다</a:t>
            </a:r>
            <a:endParaRPr sz="9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endParaRPr sz="9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900">
                <a:solidFill>
                  <a:srgbClr val="434343"/>
                </a:solidFill>
                <a:latin typeface="Dotum"/>
                <a:ea typeface="Dotum"/>
                <a:cs typeface="Dotum"/>
                <a:sym typeface="Dotum"/>
              </a:rPr>
              <a:t>한식이 높은 이유는 한식으로 분류된 업종이 많기 때문</a:t>
            </a:r>
            <a:endParaRPr sz="9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900">
                <a:solidFill>
                  <a:srgbClr val="434343"/>
                </a:solidFill>
                <a:latin typeface="Dotum"/>
                <a:ea typeface="Dotum"/>
                <a:cs typeface="Dotum"/>
                <a:sym typeface="Dotum"/>
              </a:rPr>
              <a:t>한식은 총매출 12조 넘음</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a:t>외식업종 중 한식이 대부분</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7a77ca8c8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7a77ca8c8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434343"/>
                </a:solidFill>
                <a:latin typeface="Dotum"/>
                <a:ea typeface="Dotum"/>
                <a:cs typeface="Dotum"/>
                <a:sym typeface="Dotum"/>
              </a:rPr>
              <a:t>여기서 보시다시피 한식은 점포수와 매출이 많은만큼 경쟁이 치열하다는 것을 알수 있음</a:t>
            </a:r>
            <a:endParaRPr sz="9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endParaRPr sz="9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900">
                <a:solidFill>
                  <a:srgbClr val="434343"/>
                </a:solidFill>
                <a:latin typeface="Dotum"/>
                <a:ea typeface="Dotum"/>
                <a:cs typeface="Dotum"/>
                <a:sym typeface="Dotum"/>
              </a:rPr>
              <a:t>커피와/분식/기타외국식이 창업이 폐업보다 더 많은 것을 알수있고</a:t>
            </a:r>
            <a:endParaRPr sz="9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900">
                <a:solidFill>
                  <a:srgbClr val="434343"/>
                </a:solidFill>
                <a:latin typeface="Dotum"/>
                <a:ea typeface="Dotum"/>
                <a:cs typeface="Dotum"/>
                <a:sym typeface="Dotum"/>
              </a:rPr>
              <a:t>최근 창업 트렌드 또한 커피 분식임을 알수있었습니다.</a:t>
            </a:r>
            <a:endParaRPr sz="900">
              <a:solidFill>
                <a:srgbClr val="434343"/>
              </a:solidFill>
              <a:latin typeface="Dotum"/>
              <a:ea typeface="Dotum"/>
              <a:cs typeface="Dotum"/>
              <a:sym typeface="Dotum"/>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7a77ca8c8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7a77ca8c8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000">
                <a:solidFill>
                  <a:srgbClr val="434343"/>
                </a:solidFill>
                <a:latin typeface="Dotum"/>
                <a:ea typeface="Dotum"/>
                <a:cs typeface="Dotum"/>
                <a:sym typeface="Dotum"/>
              </a:rPr>
              <a:t>업종별 전체매출로는 점포의 세부적인 내용 볼수는 없기 때문에</a:t>
            </a:r>
            <a:endParaRPr sz="1000">
              <a:solidFill>
                <a:srgbClr val="434343"/>
              </a:solidFill>
              <a:latin typeface="Dotum"/>
              <a:ea typeface="Dotum"/>
              <a:cs typeface="Dotum"/>
              <a:sym typeface="Dotum"/>
            </a:endParaRPr>
          </a:p>
          <a:p>
            <a:pPr marL="0" lvl="0" indent="0" algn="l" rtl="0">
              <a:spcBef>
                <a:spcPts val="0"/>
              </a:spcBef>
              <a:spcAft>
                <a:spcPts val="0"/>
              </a:spcAft>
              <a:buNone/>
            </a:pPr>
            <a:r>
              <a:rPr lang="ko" sz="1000">
                <a:solidFill>
                  <a:srgbClr val="434343"/>
                </a:solidFill>
                <a:latin typeface="Dotum"/>
                <a:ea typeface="Dotum"/>
                <a:cs typeface="Dotum"/>
                <a:sym typeface="Dotum"/>
              </a:rPr>
              <a:t>강남구의 1개 점포당 매출을 구해 보았습니다.</a:t>
            </a: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endParaRPr sz="1000">
              <a:solidFill>
                <a:srgbClr val="434343"/>
              </a:solidFill>
              <a:latin typeface="Dotum"/>
              <a:ea typeface="Dotum"/>
              <a:cs typeface="Dotum"/>
              <a:sym typeface="Dotum"/>
            </a:endParaRPr>
          </a:p>
          <a:p>
            <a:pPr marL="0" lvl="0" indent="0" algn="l" rtl="0">
              <a:spcBef>
                <a:spcPts val="0"/>
              </a:spcBef>
              <a:spcAft>
                <a:spcPts val="0"/>
              </a:spcAft>
              <a:buNone/>
            </a:pPr>
            <a:endParaRPr sz="1000"/>
          </a:p>
          <a:p>
            <a:pPr marL="0" lvl="0" indent="0" algn="l" rtl="0">
              <a:spcBef>
                <a:spcPts val="0"/>
              </a:spcBef>
              <a:spcAft>
                <a:spcPts val="0"/>
              </a:spcAft>
              <a:buNone/>
            </a:pPr>
            <a:r>
              <a:rPr lang="ko" sz="1000"/>
              <a:t>중식/한식의 점포당 매출이 높아</a:t>
            </a:r>
            <a:endParaRPr sz="1000"/>
          </a:p>
          <a:p>
            <a:pPr marL="0" lvl="0" indent="0" algn="l" rtl="0">
              <a:spcBef>
                <a:spcPts val="0"/>
              </a:spcBef>
              <a:spcAft>
                <a:spcPts val="0"/>
              </a:spcAft>
              <a:buNone/>
            </a:pPr>
            <a:r>
              <a:rPr lang="ko" sz="1000"/>
              <a:t>규모의 경제 가능 고객을 대상으로</a:t>
            </a:r>
            <a:endParaRPr sz="1000"/>
          </a:p>
          <a:p>
            <a:pPr marL="0" lvl="0" indent="0" algn="l" rtl="0">
              <a:spcBef>
                <a:spcPts val="0"/>
              </a:spcBef>
              <a:spcAft>
                <a:spcPts val="0"/>
              </a:spcAft>
              <a:buNone/>
            </a:pPr>
            <a:r>
              <a:rPr lang="ko" sz="1000"/>
              <a:t>매출을 가져가기 좋은 업종이라 여겨집니다.</a:t>
            </a:r>
            <a:endParaRPr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7d36f11551_3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7d36f11551_3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주제 선정배경에 대한 다음으로 저희 팀의 프로젝트 목차에 대해 말씀드리자면 (01~04까지 읽음) 위의 순서대로 발표를 진행할 것이고요. </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7bc9d532e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7bc9d532e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000">
                <a:solidFill>
                  <a:srgbClr val="434343"/>
                </a:solidFill>
                <a:latin typeface="Dotum"/>
                <a:ea typeface="Dotum"/>
                <a:cs typeface="Dotum"/>
                <a:sym typeface="Dotum"/>
              </a:rPr>
              <a:t>업종별 전체매출로는 점포의 세부적인 내용 볼수는 없기 때문에</a:t>
            </a:r>
            <a:endParaRPr sz="1000">
              <a:solidFill>
                <a:srgbClr val="434343"/>
              </a:solidFill>
              <a:latin typeface="Dotum"/>
              <a:ea typeface="Dotum"/>
              <a:cs typeface="Dotum"/>
              <a:sym typeface="Dotum"/>
            </a:endParaRPr>
          </a:p>
          <a:p>
            <a:pPr marL="0" lvl="0" indent="0" algn="l" rtl="0">
              <a:spcBef>
                <a:spcPts val="0"/>
              </a:spcBef>
              <a:spcAft>
                <a:spcPts val="0"/>
              </a:spcAft>
              <a:buNone/>
            </a:pPr>
            <a:r>
              <a:rPr lang="ko" sz="1000">
                <a:solidFill>
                  <a:srgbClr val="434343"/>
                </a:solidFill>
                <a:latin typeface="Dotum"/>
                <a:ea typeface="Dotum"/>
                <a:cs typeface="Dotum"/>
                <a:sym typeface="Dotum"/>
              </a:rPr>
              <a:t>강남구의 1개 점포당 매출을 구해 보았습니다.</a:t>
            </a: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endParaRPr sz="1000">
              <a:solidFill>
                <a:srgbClr val="434343"/>
              </a:solidFill>
              <a:latin typeface="Dotum"/>
              <a:ea typeface="Dotum"/>
              <a:cs typeface="Dotum"/>
              <a:sym typeface="Dotum"/>
            </a:endParaRPr>
          </a:p>
          <a:p>
            <a:pPr marL="0" lvl="0" indent="0" algn="l" rtl="0">
              <a:spcBef>
                <a:spcPts val="0"/>
              </a:spcBef>
              <a:spcAft>
                <a:spcPts val="0"/>
              </a:spcAft>
              <a:buNone/>
            </a:pPr>
            <a:endParaRPr sz="1000"/>
          </a:p>
          <a:p>
            <a:pPr marL="0" lvl="0" indent="0" algn="l" rtl="0">
              <a:spcBef>
                <a:spcPts val="0"/>
              </a:spcBef>
              <a:spcAft>
                <a:spcPts val="0"/>
              </a:spcAft>
              <a:buNone/>
            </a:pPr>
            <a:r>
              <a:rPr lang="ko" sz="1000"/>
              <a:t>중식/한식의 점포당 매출이 높아</a:t>
            </a:r>
            <a:endParaRPr sz="1000"/>
          </a:p>
          <a:p>
            <a:pPr marL="0" lvl="0" indent="0" algn="l" rtl="0">
              <a:spcBef>
                <a:spcPts val="0"/>
              </a:spcBef>
              <a:spcAft>
                <a:spcPts val="0"/>
              </a:spcAft>
              <a:buNone/>
            </a:pPr>
            <a:r>
              <a:rPr lang="ko" sz="1000"/>
              <a:t>규모의 경제 가능 고객을 대상으로</a:t>
            </a:r>
            <a:endParaRPr sz="1000"/>
          </a:p>
          <a:p>
            <a:pPr marL="0" lvl="0" indent="0" algn="l" rtl="0">
              <a:spcBef>
                <a:spcPts val="0"/>
              </a:spcBef>
              <a:spcAft>
                <a:spcPts val="0"/>
              </a:spcAft>
              <a:buNone/>
            </a:pPr>
            <a:r>
              <a:rPr lang="ko" sz="1000"/>
              <a:t>매출을 가져가기 좋은 업종이라 여겨집니다.</a:t>
            </a: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7bc9d532ec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7bc9d532e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000">
                <a:solidFill>
                  <a:srgbClr val="434343"/>
                </a:solidFill>
                <a:latin typeface="Dotum"/>
                <a:ea typeface="Dotum"/>
                <a:cs typeface="Dotum"/>
                <a:sym typeface="Dotum"/>
              </a:rPr>
              <a:t>업종별 전체매출로는 점포의 세부적인 내용 볼수는 없기 때문에</a:t>
            </a:r>
            <a:endParaRPr sz="1000">
              <a:solidFill>
                <a:srgbClr val="434343"/>
              </a:solidFill>
              <a:latin typeface="Dotum"/>
              <a:ea typeface="Dotum"/>
              <a:cs typeface="Dotum"/>
              <a:sym typeface="Dotum"/>
            </a:endParaRPr>
          </a:p>
          <a:p>
            <a:pPr marL="0" lvl="0" indent="0" algn="l" rtl="0">
              <a:spcBef>
                <a:spcPts val="0"/>
              </a:spcBef>
              <a:spcAft>
                <a:spcPts val="0"/>
              </a:spcAft>
              <a:buNone/>
            </a:pPr>
            <a:r>
              <a:rPr lang="ko" sz="1000">
                <a:solidFill>
                  <a:srgbClr val="434343"/>
                </a:solidFill>
                <a:latin typeface="Dotum"/>
                <a:ea typeface="Dotum"/>
                <a:cs typeface="Dotum"/>
                <a:sym typeface="Dotum"/>
              </a:rPr>
              <a:t>강남구의 1개 점포당 매출을 구해 보았습니다.</a:t>
            </a: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endParaRPr sz="1000">
              <a:solidFill>
                <a:srgbClr val="434343"/>
              </a:solidFill>
              <a:latin typeface="Dotum"/>
              <a:ea typeface="Dotum"/>
              <a:cs typeface="Dotum"/>
              <a:sym typeface="Dotum"/>
            </a:endParaRPr>
          </a:p>
          <a:p>
            <a:pPr marL="0" lvl="0" indent="0" algn="l" rtl="0">
              <a:spcBef>
                <a:spcPts val="0"/>
              </a:spcBef>
              <a:spcAft>
                <a:spcPts val="0"/>
              </a:spcAft>
              <a:buNone/>
            </a:pPr>
            <a:endParaRPr sz="1000"/>
          </a:p>
          <a:p>
            <a:pPr marL="0" lvl="0" indent="0" algn="l" rtl="0">
              <a:spcBef>
                <a:spcPts val="0"/>
              </a:spcBef>
              <a:spcAft>
                <a:spcPts val="0"/>
              </a:spcAft>
              <a:buNone/>
            </a:pPr>
            <a:r>
              <a:rPr lang="ko" sz="1000"/>
              <a:t>중식/한식의 점포당 매출이 높아</a:t>
            </a:r>
            <a:endParaRPr sz="1000"/>
          </a:p>
          <a:p>
            <a:pPr marL="0" lvl="0" indent="0" algn="l" rtl="0">
              <a:spcBef>
                <a:spcPts val="0"/>
              </a:spcBef>
              <a:spcAft>
                <a:spcPts val="0"/>
              </a:spcAft>
              <a:buNone/>
            </a:pPr>
            <a:r>
              <a:rPr lang="ko" sz="1000"/>
              <a:t>규모의 경제 가능 고객을 대상으로</a:t>
            </a:r>
            <a:endParaRPr sz="1000"/>
          </a:p>
          <a:p>
            <a:pPr marL="0" lvl="0" indent="0" algn="l" rtl="0">
              <a:spcBef>
                <a:spcPts val="0"/>
              </a:spcBef>
              <a:spcAft>
                <a:spcPts val="0"/>
              </a:spcAft>
              <a:buNone/>
            </a:pPr>
            <a:r>
              <a:rPr lang="ko" sz="1000"/>
              <a:t>매출을 가져가기 좋은 업종이라 여겨집니다.</a:t>
            </a: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7bc9d532ec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7bc9d532e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000">
                <a:solidFill>
                  <a:srgbClr val="434343"/>
                </a:solidFill>
                <a:latin typeface="Dotum"/>
                <a:ea typeface="Dotum"/>
                <a:cs typeface="Dotum"/>
                <a:sym typeface="Dotum"/>
              </a:rPr>
              <a:t>업종별 전체매출로는 점포의 세부적인 내용 볼수는 없기 때문에</a:t>
            </a:r>
            <a:endParaRPr sz="1000">
              <a:solidFill>
                <a:srgbClr val="434343"/>
              </a:solidFill>
              <a:latin typeface="Dotum"/>
              <a:ea typeface="Dotum"/>
              <a:cs typeface="Dotum"/>
              <a:sym typeface="Dotum"/>
            </a:endParaRPr>
          </a:p>
          <a:p>
            <a:pPr marL="0" lvl="0" indent="0" algn="l" rtl="0">
              <a:spcBef>
                <a:spcPts val="0"/>
              </a:spcBef>
              <a:spcAft>
                <a:spcPts val="0"/>
              </a:spcAft>
              <a:buNone/>
            </a:pPr>
            <a:r>
              <a:rPr lang="ko" sz="1000">
                <a:solidFill>
                  <a:srgbClr val="434343"/>
                </a:solidFill>
                <a:latin typeface="Dotum"/>
                <a:ea typeface="Dotum"/>
                <a:cs typeface="Dotum"/>
                <a:sym typeface="Dotum"/>
              </a:rPr>
              <a:t>강남구의 1개 점포당 매출을 구해 보았습니다.</a:t>
            </a: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endParaRPr sz="1000">
              <a:solidFill>
                <a:srgbClr val="434343"/>
              </a:solidFill>
              <a:latin typeface="Dotum"/>
              <a:ea typeface="Dotum"/>
              <a:cs typeface="Dotum"/>
              <a:sym typeface="Dotum"/>
            </a:endParaRPr>
          </a:p>
          <a:p>
            <a:pPr marL="0" lvl="0" indent="0" algn="l" rtl="0">
              <a:spcBef>
                <a:spcPts val="0"/>
              </a:spcBef>
              <a:spcAft>
                <a:spcPts val="0"/>
              </a:spcAft>
              <a:buNone/>
            </a:pPr>
            <a:endParaRPr sz="1000"/>
          </a:p>
          <a:p>
            <a:pPr marL="0" lvl="0" indent="0" algn="l" rtl="0">
              <a:spcBef>
                <a:spcPts val="0"/>
              </a:spcBef>
              <a:spcAft>
                <a:spcPts val="0"/>
              </a:spcAft>
              <a:buNone/>
            </a:pPr>
            <a:r>
              <a:rPr lang="ko" sz="1000"/>
              <a:t>중식/한식의 점포당 매출이 높아</a:t>
            </a:r>
            <a:endParaRPr sz="1000"/>
          </a:p>
          <a:p>
            <a:pPr marL="0" lvl="0" indent="0" algn="l" rtl="0">
              <a:spcBef>
                <a:spcPts val="0"/>
              </a:spcBef>
              <a:spcAft>
                <a:spcPts val="0"/>
              </a:spcAft>
              <a:buNone/>
            </a:pPr>
            <a:r>
              <a:rPr lang="ko" sz="1000"/>
              <a:t>규모의 경제 가능 고객을 대상으로</a:t>
            </a:r>
            <a:endParaRPr sz="1000"/>
          </a:p>
          <a:p>
            <a:pPr marL="0" lvl="0" indent="0" algn="l" rtl="0">
              <a:spcBef>
                <a:spcPts val="0"/>
              </a:spcBef>
              <a:spcAft>
                <a:spcPts val="0"/>
              </a:spcAft>
              <a:buNone/>
            </a:pPr>
            <a:r>
              <a:rPr lang="ko" sz="1000"/>
              <a:t>매출을 가져가기 좋은 업종이라 여겨집니다.</a:t>
            </a:r>
            <a:endParaRPr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421d06b6d3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421d06b6d3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000">
                <a:solidFill>
                  <a:srgbClr val="434343"/>
                </a:solidFill>
                <a:latin typeface="Dotum"/>
                <a:ea typeface="Dotum"/>
                <a:cs typeface="Dotum"/>
                <a:sym typeface="Dotum"/>
              </a:rPr>
              <a:t>3년이면 강남/중구 업종의 50%는 폐업함</a:t>
            </a: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1000">
                <a:solidFill>
                  <a:srgbClr val="434343"/>
                </a:solidFill>
                <a:latin typeface="Dotum"/>
                <a:ea typeface="Dotum"/>
                <a:cs typeface="Dotum"/>
                <a:sym typeface="Dotum"/>
              </a:rPr>
              <a:t>​</a:t>
            </a:r>
            <a:endParaRPr sz="1000">
              <a:solidFill>
                <a:srgbClr val="434343"/>
              </a:solidFill>
              <a:latin typeface="Dotum"/>
              <a:ea typeface="Dotum"/>
              <a:cs typeface="Dotum"/>
              <a:sym typeface="Dotum"/>
            </a:endParaRPr>
          </a:p>
          <a:p>
            <a:pPr marL="0" lvl="0" indent="0" algn="l" rtl="0">
              <a:lnSpc>
                <a:spcPct val="115000"/>
              </a:lnSpc>
              <a:spcBef>
                <a:spcPts val="0"/>
              </a:spcBef>
              <a:spcAft>
                <a:spcPts val="0"/>
              </a:spcAft>
              <a:buNone/>
            </a:pPr>
            <a:r>
              <a:rPr lang="ko" sz="1000">
                <a:solidFill>
                  <a:srgbClr val="595959"/>
                </a:solidFill>
              </a:rPr>
              <a:t>추천 업종</a:t>
            </a:r>
            <a:endParaRPr sz="1000">
              <a:solidFill>
                <a:srgbClr val="595959"/>
              </a:solidFill>
            </a:endParaRPr>
          </a:p>
          <a:p>
            <a:pPr marL="0" lvl="0" indent="0" algn="l" rtl="0">
              <a:lnSpc>
                <a:spcPct val="115000"/>
              </a:lnSpc>
              <a:spcBef>
                <a:spcPts val="1200"/>
              </a:spcBef>
              <a:spcAft>
                <a:spcPts val="0"/>
              </a:spcAft>
              <a:buNone/>
            </a:pPr>
            <a:r>
              <a:rPr lang="ko" sz="1000">
                <a:solidFill>
                  <a:srgbClr val="595959"/>
                </a:solidFill>
              </a:rPr>
              <a:t>강남구 - 일식 / 종로구 - 패스트푸드 ; 파랑색</a:t>
            </a:r>
            <a:endParaRPr sz="1000">
              <a:solidFill>
                <a:srgbClr val="595959"/>
              </a:solidFill>
            </a:endParaRPr>
          </a:p>
          <a:p>
            <a:pPr marL="0" lvl="0" indent="0" algn="l" rtl="0">
              <a:lnSpc>
                <a:spcPct val="115000"/>
              </a:lnSpc>
              <a:spcBef>
                <a:spcPts val="1200"/>
              </a:spcBef>
              <a:spcAft>
                <a:spcPts val="0"/>
              </a:spcAft>
              <a:buNone/>
            </a:pPr>
            <a:r>
              <a:rPr lang="ko" sz="1000">
                <a:solidFill>
                  <a:srgbClr val="595959"/>
                </a:solidFill>
              </a:rPr>
              <a:t>기피 업종</a:t>
            </a:r>
            <a:endParaRPr sz="1000">
              <a:solidFill>
                <a:srgbClr val="595959"/>
              </a:solidFill>
            </a:endParaRPr>
          </a:p>
          <a:p>
            <a:pPr marL="0" lvl="0" indent="0" algn="l" rtl="0">
              <a:lnSpc>
                <a:spcPct val="115000"/>
              </a:lnSpc>
              <a:spcBef>
                <a:spcPts val="1200"/>
              </a:spcBef>
              <a:spcAft>
                <a:spcPts val="0"/>
              </a:spcAft>
              <a:buNone/>
            </a:pPr>
            <a:r>
              <a:rPr lang="ko" sz="1000">
                <a:solidFill>
                  <a:srgbClr val="595959"/>
                </a:solidFill>
              </a:rPr>
              <a:t>강남구 - 주점 / 종로구 - 치킨 ; 빨간색</a:t>
            </a:r>
            <a:endParaRPr sz="1000">
              <a:solidFill>
                <a:srgbClr val="595959"/>
              </a:solidFill>
            </a:endParaRPr>
          </a:p>
          <a:p>
            <a:pPr marL="0" lvl="0" indent="0" algn="l" rtl="0">
              <a:lnSpc>
                <a:spcPct val="138000"/>
              </a:lnSpc>
              <a:spcBef>
                <a:spcPts val="1200"/>
              </a:spcBef>
              <a:spcAft>
                <a:spcPts val="0"/>
              </a:spcAft>
              <a:buClr>
                <a:schemeClr val="dk1"/>
              </a:buClr>
              <a:buSzPts val="1100"/>
              <a:buFont typeface="Arial"/>
              <a:buNone/>
            </a:pPr>
            <a:endParaRPr sz="900">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422fd195c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422fd195c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434343"/>
                </a:solidFill>
                <a:latin typeface="Dotum"/>
                <a:ea typeface="Dotum"/>
                <a:cs typeface="Dotum"/>
                <a:sym typeface="Dotum"/>
              </a:rPr>
              <a:t>한식의 경우 강남구가 객단가도 높고, 점포당 매출도 높아 창업하기 좋은 경우이다</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다만 임대료도 높고, 점포도 많기 때문에 </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창업을 위해서는 다각도의 시선에서 많은 요인들을 확인해야 한다 </a:t>
            </a:r>
            <a:endParaRPr sz="900">
              <a:solidFill>
                <a:srgbClr val="434343"/>
              </a:solidFill>
              <a:latin typeface="Dotum"/>
              <a:ea typeface="Dotum"/>
              <a:cs typeface="Dotum"/>
              <a:sym typeface="Dotum"/>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22fd195c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422fd195c5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434343"/>
                </a:solidFill>
                <a:latin typeface="Dotum"/>
                <a:ea typeface="Dotum"/>
                <a:cs typeface="Dotum"/>
                <a:sym typeface="Dotum"/>
              </a:rPr>
              <a:t>한식은</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1년차 생존율이 높은 곳은 중구, 용산구, 성북구 이다. → (성동구 아닌가?)확인바람!</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3년차 생존율이 높은 곳은 종로구 이다.</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5년차 생존율이 높은 곳은 용산구, 서대문구, 노원구 이다.</a:t>
            </a:r>
            <a:endParaRPr sz="900">
              <a:solidFill>
                <a:srgbClr val="434343"/>
              </a:solidFill>
              <a:latin typeface="Dotum"/>
              <a:ea typeface="Dotum"/>
              <a:cs typeface="Dotum"/>
              <a:sym typeface="Dotum"/>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422fd195c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422fd195c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434343"/>
                </a:solidFill>
                <a:latin typeface="Dotum"/>
                <a:ea typeface="Dotum"/>
                <a:cs typeface="Dotum"/>
                <a:sym typeface="Dotum"/>
              </a:rPr>
              <a:t>커피는 직장인들이 가장 즐겨 찾는 업종으로</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중구 같은 경우 객단가는 낮은데 점포당 평균 매출이 높은 것을 보면</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많은 직장인들이 있다고 볼수있고 대부분 개인적으로 커피를 사서 금방 업무지로 이동하는 반면</a:t>
            </a:r>
            <a:endParaRPr sz="900">
              <a:solidFill>
                <a:srgbClr val="434343"/>
              </a:solidFill>
              <a:latin typeface="Dotum"/>
              <a:ea typeface="Dotum"/>
              <a:cs typeface="Dotum"/>
              <a:sym typeface="Dotum"/>
            </a:endParaRPr>
          </a:p>
          <a:p>
            <a:pPr marL="0" lvl="0" indent="0" algn="l" rtl="0">
              <a:spcBef>
                <a:spcPts val="0"/>
              </a:spcBef>
              <a:spcAft>
                <a:spcPts val="0"/>
              </a:spcAft>
              <a:buNone/>
            </a:pP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도봉구 같은 경우는 주거상권이라 가족이나 지인들이 단체로 와서 오랜시간 커피숍을 이용해서</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객단가는 높고(이용시간이 김), 점포당 매출은 낮을 수 있다.</a:t>
            </a:r>
            <a:endParaRPr sz="900">
              <a:solidFill>
                <a:srgbClr val="434343"/>
              </a:solidFill>
              <a:latin typeface="Dotum"/>
              <a:ea typeface="Dotum"/>
              <a:cs typeface="Dotum"/>
              <a:sym typeface="Dotum"/>
            </a:endParaRPr>
          </a:p>
          <a:p>
            <a:pPr marL="0" lvl="0" indent="0" algn="l" rtl="0">
              <a:spcBef>
                <a:spcPts val="0"/>
              </a:spcBef>
              <a:spcAft>
                <a:spcPts val="0"/>
              </a:spcAft>
              <a:buNone/>
            </a:pPr>
            <a:endParaRPr sz="900">
              <a:solidFill>
                <a:srgbClr val="434343"/>
              </a:solidFill>
              <a:latin typeface="Dotum"/>
              <a:ea typeface="Dotum"/>
              <a:cs typeface="Dotum"/>
              <a:sym typeface="Dotum"/>
            </a:endParaRPr>
          </a:p>
          <a:p>
            <a:pPr marL="0" lvl="0" indent="0" algn="l" rtl="0">
              <a:spcBef>
                <a:spcPts val="0"/>
              </a:spcBef>
              <a:spcAft>
                <a:spcPts val="0"/>
              </a:spcAft>
              <a:buNone/>
            </a:pPr>
            <a:endParaRPr sz="900">
              <a:solidFill>
                <a:srgbClr val="434343"/>
              </a:solidFill>
              <a:latin typeface="Dotum"/>
              <a:ea typeface="Dotum"/>
              <a:cs typeface="Dotum"/>
              <a:sym typeface="Dotum"/>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422fd195c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422fd195c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434343"/>
                </a:solidFill>
                <a:latin typeface="Dotum"/>
                <a:ea typeface="Dotum"/>
                <a:cs typeface="Dotum"/>
                <a:sym typeface="Dotum"/>
              </a:rPr>
              <a:t>커피는</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1년차 생존율이 높은 곳은 중구, 성동구, 노원구, 구로구 이다.</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3년차 생존율이 높은 곳은 성북구 이다.</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5년차 생존율이 높은 곳은 서초구, 용산구, 중구, 성북구, 동대문구 이다.</a:t>
            </a:r>
            <a:endParaRPr sz="900">
              <a:solidFill>
                <a:srgbClr val="434343"/>
              </a:solidFill>
              <a:latin typeface="Dotum"/>
              <a:ea typeface="Dotum"/>
              <a:cs typeface="Dotum"/>
              <a:sym typeface="Dotum"/>
            </a:endParaRPr>
          </a:p>
          <a:p>
            <a:pPr marL="0" lvl="0" indent="0" algn="l" rtl="0">
              <a:spcBef>
                <a:spcPts val="0"/>
              </a:spcBef>
              <a:spcAft>
                <a:spcPts val="0"/>
              </a:spcAft>
              <a:buNone/>
            </a:pP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3년차 생존율 잘못됨</a:t>
            </a:r>
            <a:endParaRPr sz="900">
              <a:solidFill>
                <a:srgbClr val="434343"/>
              </a:solidFill>
              <a:latin typeface="Dotum"/>
              <a:ea typeface="Dotum"/>
              <a:cs typeface="Dotum"/>
              <a:sym typeface="Dotum"/>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7c9234a320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7c9234a320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434343"/>
                </a:solidFill>
                <a:latin typeface="Dotum"/>
                <a:ea typeface="Dotum"/>
                <a:cs typeface="Dotum"/>
                <a:sym typeface="Dotum"/>
              </a:rPr>
              <a:t>한식은</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1년차 생존율이 높은 곳은 중구, 용산구, 성북구 이다. → (성동구 아닌가?)확인바람!</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3년차 생존율이 높은 곳은 종로구 이다.</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5년차 생존율이 높은 곳은 용산구, 서대문구, 노원구 이다.</a:t>
            </a:r>
            <a:endParaRPr sz="900">
              <a:solidFill>
                <a:srgbClr val="434343"/>
              </a:solidFill>
              <a:latin typeface="Dotum"/>
              <a:ea typeface="Dotum"/>
              <a:cs typeface="Dotum"/>
              <a:sym typeface="Dotum"/>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7c9234a320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7c9234a320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434343"/>
                </a:solidFill>
                <a:latin typeface="Dotum"/>
                <a:ea typeface="Dotum"/>
                <a:cs typeface="Dotum"/>
                <a:sym typeface="Dotum"/>
              </a:rPr>
              <a:t>한식은</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1년차 생존율이 높은 곳은 중구, 용산구, 성북구 이다. → (성동구 아닌가?)확인바람!</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3년차 생존율이 높은 곳은 종로구 이다.</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5년차 생존율이 높은 곳은 용산구, 서대문구, 노원구 이다.</a:t>
            </a:r>
            <a:endParaRPr sz="900">
              <a:solidFill>
                <a:srgbClr val="434343"/>
              </a:solidFill>
              <a:latin typeface="Dotum"/>
              <a:ea typeface="Dotum"/>
              <a:cs typeface="Dotum"/>
              <a:sym typeface="Dotum"/>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7d36f11551_3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7d36f11551_3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참고사항을 보여주는 것으로</a:t>
            </a:r>
            <a:endParaRPr/>
          </a:p>
          <a:p>
            <a:pPr marL="0" lvl="0" indent="0" algn="l" rtl="0">
              <a:spcBef>
                <a:spcPts val="0"/>
              </a:spcBef>
              <a:spcAft>
                <a:spcPts val="0"/>
              </a:spcAft>
              <a:buNone/>
            </a:pPr>
            <a:r>
              <a:rPr lang="ko"/>
              <a:t>핀포인트 느낌보다는</a:t>
            </a:r>
            <a:endParaRPr/>
          </a:p>
          <a:p>
            <a:pPr marL="0" lvl="0" indent="0" algn="l" rtl="0">
              <a:spcBef>
                <a:spcPts val="0"/>
              </a:spcBef>
              <a:spcAft>
                <a:spcPts val="0"/>
              </a:spcAft>
              <a:buNone/>
            </a:pPr>
            <a:r>
              <a:rPr lang="ko"/>
              <a:t>커다란 카테고리 가이드라인을 제시하는 느낌으로</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주제선정 배경 : 젠트리피케이션</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ko" sz="900">
                <a:solidFill>
                  <a:schemeClr val="dk1"/>
                </a:solidFill>
              </a:rPr>
              <a:t>주제에  대한 제안들이 나왔으나 대체적으로 부동산에 대한 이야기가 많이 나와서 부동산에 대한 주제로 가닥을 잡고 이야기를 하던중에 “권리금”에 대한 주제에 느낌이와서 권리금으로 주제를 잡고 권리금의 표준화에 촛점을 맞춰서 진행을 하다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421d06b6d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421d06b6d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434343"/>
                </a:solidFill>
                <a:latin typeface="Dotum"/>
                <a:ea typeface="Dotum"/>
                <a:cs typeface="Dotum"/>
                <a:sym typeface="Dotum"/>
              </a:rPr>
              <a:t>분기 차이는 크지 않은듯</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2분기인 4,5,6월에 많이 오픈</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3분기 7, 8, 9월에 폐업을 많이 한다.</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       여름시즌이라 휴가 대체 인력 고용, 에어컨 비용 등이 많이 지출되는 영향도 있는듯하다.</a:t>
            </a:r>
            <a:endParaRPr sz="900">
              <a:solidFill>
                <a:srgbClr val="434343"/>
              </a:solidFill>
              <a:latin typeface="Dotum"/>
              <a:ea typeface="Dotum"/>
              <a:cs typeface="Dotum"/>
              <a:sym typeface="Dotum"/>
            </a:endParaRPr>
          </a:p>
          <a:p>
            <a:pPr marL="0" lvl="0" indent="0" algn="l" rtl="0">
              <a:spcBef>
                <a:spcPts val="0"/>
              </a:spcBef>
              <a:spcAft>
                <a:spcPts val="0"/>
              </a:spcAft>
              <a:buNone/>
            </a:pPr>
            <a:endParaRPr sz="900">
              <a:solidFill>
                <a:srgbClr val="434343"/>
              </a:solidFill>
              <a:latin typeface="Dotum"/>
              <a:ea typeface="Dotum"/>
              <a:cs typeface="Dotum"/>
              <a:sym typeface="Dotum"/>
            </a:endParaRPr>
          </a:p>
          <a:p>
            <a:pPr marL="0" lvl="0" indent="0" algn="l" rtl="0">
              <a:spcBef>
                <a:spcPts val="0"/>
              </a:spcBef>
              <a:spcAft>
                <a:spcPts val="0"/>
              </a:spcAft>
              <a:buNone/>
            </a:pP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4분기가 되면 영업외적인 권리금 부동산 금액이 떨어지기 때문에</a:t>
            </a: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       3분기 폐업이 많은 듯함</a:t>
            </a:r>
            <a:endParaRPr sz="900">
              <a:solidFill>
                <a:srgbClr val="434343"/>
              </a:solidFill>
              <a:latin typeface="Dotum"/>
              <a:ea typeface="Dotum"/>
              <a:cs typeface="Dotum"/>
              <a:sym typeface="Dotum"/>
            </a:endParaRPr>
          </a:p>
          <a:p>
            <a:pPr marL="0" lvl="0" indent="0" algn="l" rtl="0">
              <a:spcBef>
                <a:spcPts val="0"/>
              </a:spcBef>
              <a:spcAft>
                <a:spcPts val="0"/>
              </a:spcAft>
              <a:buNone/>
            </a:pP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분기와 계절의 개념을 잘 연결해야 함 (분기 =! 계절)</a:t>
            </a:r>
            <a:endParaRPr sz="9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900">
                <a:solidFill>
                  <a:srgbClr val="434343"/>
                </a:solidFill>
                <a:latin typeface="Dotum"/>
                <a:ea typeface="Dotum"/>
                <a:cs typeface="Dotum"/>
                <a:sym typeface="Dotum"/>
              </a:rPr>
              <a:t>1분기 2분기 3분기 4분기</a:t>
            </a:r>
            <a:endParaRPr sz="9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900">
                <a:solidFill>
                  <a:srgbClr val="434343"/>
                </a:solidFill>
                <a:latin typeface="Dotum"/>
                <a:ea typeface="Dotum"/>
                <a:cs typeface="Dotum"/>
                <a:sym typeface="Dotum"/>
              </a:rPr>
              <a:t>겨울    봄   여름   가을겨울</a:t>
            </a:r>
            <a:endParaRPr sz="9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900">
                <a:solidFill>
                  <a:srgbClr val="434343"/>
                </a:solidFill>
                <a:latin typeface="Dotum"/>
                <a:ea typeface="Dotum"/>
                <a:cs typeface="Dotum"/>
                <a:sym typeface="Dotum"/>
              </a:rPr>
              <a:t>123    456  789     101112</a:t>
            </a:r>
            <a:endParaRPr sz="900">
              <a:solidFill>
                <a:srgbClr val="434343"/>
              </a:solidFill>
              <a:latin typeface="Dotum"/>
              <a:ea typeface="Dotum"/>
              <a:cs typeface="Dotum"/>
              <a:sym typeface="Dotum"/>
            </a:endParaRPr>
          </a:p>
          <a:p>
            <a:pPr marL="0" lvl="0" indent="0" algn="l" rtl="0">
              <a:spcBef>
                <a:spcPts val="0"/>
              </a:spcBef>
              <a:spcAft>
                <a:spcPts val="0"/>
              </a:spcAft>
              <a:buNone/>
            </a:pPr>
            <a:endParaRPr sz="900">
              <a:solidFill>
                <a:srgbClr val="434343"/>
              </a:solidFill>
              <a:latin typeface="Dotum"/>
              <a:ea typeface="Dotum"/>
              <a:cs typeface="Dotum"/>
              <a:sym typeface="Dotum"/>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77a84a126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77a84a126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1분기 겨울 매출이 가장 낮고,</a:t>
            </a:r>
            <a:endParaRPr/>
          </a:p>
          <a:p>
            <a:pPr marL="0" lvl="0" indent="0" algn="l" rtl="0">
              <a:spcBef>
                <a:spcPts val="0"/>
              </a:spcBef>
              <a:spcAft>
                <a:spcPts val="0"/>
              </a:spcAft>
              <a:buNone/>
            </a:pPr>
            <a:r>
              <a:rPr lang="ko"/>
              <a:t>4분기 연말 매출이 가장 높다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7d2862e26c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7d2862e26c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ko" sz="1950" b="1">
                <a:solidFill>
                  <a:schemeClr val="dk1"/>
                </a:solidFill>
              </a:rPr>
              <a:t>데이터 정의서에 나와있는 '업종코드' &lt;=&gt; 공공데이터 서울시 상권 데이터의 '서비스업종코드'를 매핑</a:t>
            </a:r>
            <a:endParaRPr sz="1950" b="1">
              <a:solidFill>
                <a:schemeClr val="dk1"/>
              </a:solidFill>
            </a:endParaRPr>
          </a:p>
          <a:p>
            <a:pPr marL="0" lvl="0" indent="0" algn="l" rtl="0">
              <a:spcBef>
                <a:spcPts val="1000"/>
              </a:spcBef>
              <a:spcAft>
                <a:spcPts val="0"/>
              </a:spcAft>
              <a:buNone/>
            </a:pPr>
            <a:r>
              <a:rPr lang="ko" sz="1950" b="1">
                <a:solidFill>
                  <a:schemeClr val="dk1"/>
                </a:solidFill>
              </a:rPr>
              <a:t>데이터 정의서의 외식업종코드 15개 =&gt; 10개로 변환</a:t>
            </a:r>
            <a:endParaRPr sz="1350" b="1">
              <a:solidFill>
                <a:schemeClr val="dk1"/>
              </a:solidFill>
            </a:endParaRPr>
          </a:p>
          <a:p>
            <a:pPr marL="457200" lvl="0" indent="-295275" algn="l" rtl="0">
              <a:lnSpc>
                <a:spcPct val="115000"/>
              </a:lnSpc>
              <a:spcBef>
                <a:spcPts val="1100"/>
              </a:spcBef>
              <a:spcAft>
                <a:spcPts val="0"/>
              </a:spcAft>
              <a:buClr>
                <a:schemeClr val="dk1"/>
              </a:buClr>
              <a:buSzPts val="1050"/>
              <a:buChar char="●"/>
            </a:pPr>
            <a:r>
              <a:rPr lang="ko" sz="1050">
                <a:solidFill>
                  <a:schemeClr val="dk1"/>
                </a:solidFill>
              </a:rPr>
              <a:t>공공데이터인 서울시 상권 데이터에 있는 외식업종 10개 분류에 맞춤</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A01(한식), =&gt; CS100001</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A11(중식), =&gt; CS100002</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A13(일식), =&gt; CS100003</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A14(서양식), A10(기타 외국식), =&gt; CS100004</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A04(제과제빵), A09(아이스크림/빙수), =&gt; CS100005</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A05(패스트푸드), A07(피자), =&gt; CS100006</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A02(치킨), =&gt; CS100007</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A06(분식), =&gt; CS100008</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A12(주점), =&gt; CS100009</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A08(커피), A15(음료(커피 외), =&gt; CS100010</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A03(기타 외식), =&gt; 제외 =&gt; 분식 CS100008 여기에 추가하면됨 (230904월)</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대표적인 외식업체 이외 기타 외식으로 분류된 코드는 제외 함</a:t>
            </a:r>
            <a:endParaRPr sz="1050">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7d36f11551_3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7d36f11551_3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ko" sz="1950" b="1">
                <a:solidFill>
                  <a:schemeClr val="dk1"/>
                </a:solidFill>
              </a:rPr>
              <a:t>데이터 정의서에 나와있는 '업종코드' &lt;=&gt; 공공데이터 서울시 상권 데이터의 '서비스업종코드'를 매핑</a:t>
            </a:r>
            <a:endParaRPr sz="1950" b="1">
              <a:solidFill>
                <a:schemeClr val="dk1"/>
              </a:solidFill>
            </a:endParaRPr>
          </a:p>
          <a:p>
            <a:pPr marL="0" lvl="0" indent="0" algn="l" rtl="0">
              <a:spcBef>
                <a:spcPts val="1000"/>
              </a:spcBef>
              <a:spcAft>
                <a:spcPts val="0"/>
              </a:spcAft>
              <a:buNone/>
            </a:pPr>
            <a:r>
              <a:rPr lang="ko" sz="1950" b="1">
                <a:solidFill>
                  <a:schemeClr val="dk1"/>
                </a:solidFill>
              </a:rPr>
              <a:t>데이터 정의서의 외식업종코드 15개 =&gt; 10개로 변환</a:t>
            </a:r>
            <a:endParaRPr sz="1350" b="1">
              <a:solidFill>
                <a:schemeClr val="dk1"/>
              </a:solidFill>
            </a:endParaRPr>
          </a:p>
          <a:p>
            <a:pPr marL="457200" lvl="0" indent="-295275" algn="l" rtl="0">
              <a:lnSpc>
                <a:spcPct val="115000"/>
              </a:lnSpc>
              <a:spcBef>
                <a:spcPts val="1100"/>
              </a:spcBef>
              <a:spcAft>
                <a:spcPts val="0"/>
              </a:spcAft>
              <a:buClr>
                <a:schemeClr val="dk1"/>
              </a:buClr>
              <a:buSzPts val="1050"/>
              <a:buChar char="●"/>
            </a:pPr>
            <a:r>
              <a:rPr lang="ko" sz="1050">
                <a:solidFill>
                  <a:schemeClr val="dk1"/>
                </a:solidFill>
              </a:rPr>
              <a:t>공공데이터인 서울시 상권 데이터에 있는 외식업종 10개 분류에 맞춤</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A01(한식), =&gt; CS100001</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A11(중식), =&gt; CS100002</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A13(일식), =&gt; CS100003</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A14(서양식), A10(기타 외국식), =&gt; CS100004</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A04(제과제빵), A09(아이스크림/빙수), =&gt; CS100005</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A05(패스트푸드), A07(피자), =&gt; CS100006</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A02(치킨), =&gt; CS100007</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A06(분식), =&gt; CS100008</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A12(주점), =&gt; CS100009</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A08(커피), A15(음료(커피 외), =&gt; CS100010</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A03(기타 외식), =&gt; 제외 =&gt; 분식 CS100008 여기에 추가하면됨 (230904월)</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ko" sz="1050">
                <a:solidFill>
                  <a:schemeClr val="dk1"/>
                </a:solidFill>
              </a:rPr>
              <a:t>대표적인 외식업체 이외 기타 외식으로 분류된 코드는 제외 함</a:t>
            </a:r>
            <a:endParaRPr sz="1050">
              <a:solidFill>
                <a:schemeClr val="dk1"/>
              </a:solidFill>
            </a:endParaRPr>
          </a:p>
          <a:p>
            <a:pPr marL="0" lvl="0" indent="0" algn="l" rtl="0">
              <a:spcBef>
                <a:spcPts val="700"/>
              </a:spcBef>
              <a:spcAft>
                <a:spcPts val="0"/>
              </a:spcAft>
              <a:buNone/>
            </a:pP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7d2862e26c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7d2862e26c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1500"/>
              </a:spcBef>
              <a:spcAft>
                <a:spcPts val="0"/>
              </a:spcAft>
              <a:buClr>
                <a:srgbClr val="374151"/>
              </a:buClr>
              <a:buSzPts val="1200"/>
              <a:buNone/>
            </a:pPr>
            <a:r>
              <a:rPr lang="ko" sz="1200">
                <a:solidFill>
                  <a:srgbClr val="374151"/>
                </a:solidFill>
                <a:highlight>
                  <a:srgbClr val="F7F7F8"/>
                </a:highlight>
              </a:rPr>
              <a:t>문제 유형과 목적:</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머신러닝 모델을 선택하기 전에 문제 유형을 이해하고 목적을 명확히 해야 합니다. 이진 분류, 다중 클래스 분류, 다중 레이블 분류 중 어떤 문제를 다루는지 확인하고, 목표는 정확도 향상, 정밀도 높이기, 재현율 향상 등 무엇인지를 고려해야 합니다.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데이터의 특성:</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데이터의 크기, 차원, 특성 간 상관 관계, 이상치의 존재 등 데이터의 특성을 고려해야 합니다. 대용량 데이터의 경우 딥 러닝 모델을 고려할 수 있으며, 차원 축소나 특성 선택을 통해 데이터의 차원을 줄일 수도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특성 중요도:</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모델이 어떤 특성을 중요하게 생각하고 있는지를 고려해야 합니다. 특성 중요도를 평가하여 어떤 특성이 예측에 중요한 역할을 하는지 파악할 수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모델의 설명 가능성:</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모델의 예측 결과를 설명하기 위해 얼마나 해석 가능한 모델이 필요한지 고려해야 합니다. 일부 모델은 해석하기 어려울 수 있으며, 다른 모델은 해석이 쉬울 수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계산 리소스:</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모델을 훈련하고 예측하기 위한 계산 리소스를 고려해야 합니다. 대용량 데이터나 복잡한 모델은 많은 계산 리소스를 요구할 수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과적합 관리:</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과적합(Overfitting)을 피하기 위한 모델 선택과 조절이 필요합니다. 교차 검증, 정규화, 하이퍼파라미터 튜닝 등을 고려하여 과적합을 관리할 수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성능 평가 지표:</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모델의 성능을 측정하기 위한 적절한 평가 지표를 선택해야 합니다. 정확도, 정밀도, 재현율, F1 점수, ROC AUC 등 모델 목표와 데이터 특성에 맞는 지표를 선택해야 합니다.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앙상블과 다중 모델 사용:</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하나의 모델보다 앙상블 기법을 사용하거나 여러 다른 모델을 조합하는 것이 더 나은 성능을 낼 수 있습니다. 이러한 선택지도 고려해야 합니다.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해석 및 디버깅:</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모델의 예측 결과를 디버깅하고 해석해야 하는 경우, 모델의 설명 가능성과 해석 기능을 고려해야 합니다.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라이브러리 및 프레임워크:</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사용하고자 하는 머신러닝 라이브러리나 프레임워크에 따라 모델 선택이 제한될 수 있습니다. Python의 scikit-learn, TensorFlow, PyTorch 등 다양한 라이브러리를 고려할 수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비즈니스 요구 사항:</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모델을 어떻게 배포하고 유지할 것인지, 비즈니스 환경에서 어떻게 사용될 것인지에 따라 모델을 선택해야 합니다.</a:t>
            </a:r>
            <a:endParaRPr sz="1200">
              <a:solidFill>
                <a:srgbClr val="374151"/>
              </a:solidFill>
              <a:highlight>
                <a:srgbClr val="F7F7F8"/>
              </a:highlight>
            </a:endParaRPr>
          </a:p>
          <a:p>
            <a:pPr marL="914400" lvl="0" indent="0" algn="l" rtl="0">
              <a:lnSpc>
                <a:spcPct val="115000"/>
              </a:lnSpc>
              <a:spcBef>
                <a:spcPts val="1500"/>
              </a:spcBef>
              <a:spcAft>
                <a:spcPts val="0"/>
              </a:spcAft>
              <a:buNone/>
            </a:pPr>
            <a:endParaRPr sz="1200">
              <a:solidFill>
                <a:srgbClr val="374151"/>
              </a:solidFill>
              <a:highlight>
                <a:srgbClr val="F7F7F8"/>
              </a:highlight>
            </a:endParaRPr>
          </a:p>
          <a:p>
            <a:pPr marL="457200" lvl="0" indent="-228600" algn="l" rtl="0">
              <a:lnSpc>
                <a:spcPct val="115000"/>
              </a:lnSpc>
              <a:spcBef>
                <a:spcPts val="1500"/>
              </a:spcBef>
              <a:spcAft>
                <a:spcPts val="0"/>
              </a:spcAft>
              <a:buClr>
                <a:srgbClr val="374151"/>
              </a:buClr>
              <a:buSzPts val="1200"/>
              <a:buNone/>
            </a:pPr>
            <a:r>
              <a:rPr lang="ko" sz="1200">
                <a:solidFill>
                  <a:srgbClr val="374151"/>
                </a:solidFill>
                <a:highlight>
                  <a:srgbClr val="F7F7F8"/>
                </a:highlight>
              </a:rPr>
              <a:t>문제 유형과 목적:</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데이터의 특성:</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특성 중요도:</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모델의 설명 가능성:</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계산 리소스: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과적합 관리:</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성능 평가 지표:</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앙상블과 다중 모델 사용:</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해석 및 디버깅:</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라이브러리 및 프레임워크:</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비즈니스 요구 사항:</a:t>
            </a:r>
            <a:endParaRPr sz="1200">
              <a:solidFill>
                <a:srgbClr val="374151"/>
              </a:solidFill>
              <a:highlight>
                <a:srgbClr val="F7F7F8"/>
              </a:highlight>
            </a:endParaRPr>
          </a:p>
          <a:p>
            <a:pPr marL="0" lvl="0" indent="0" algn="l" rtl="0">
              <a:spcBef>
                <a:spcPts val="1500"/>
              </a:spcBef>
              <a:spcAft>
                <a:spcPts val="0"/>
              </a:spcAft>
              <a:buNone/>
            </a:pP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7d2862e26c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7d2862e26c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1500"/>
              </a:spcBef>
              <a:spcAft>
                <a:spcPts val="0"/>
              </a:spcAft>
              <a:buClr>
                <a:srgbClr val="374151"/>
              </a:buClr>
              <a:buSzPts val="1200"/>
              <a:buNone/>
            </a:pPr>
            <a:r>
              <a:rPr lang="ko" sz="1200">
                <a:solidFill>
                  <a:srgbClr val="374151"/>
                </a:solidFill>
                <a:highlight>
                  <a:srgbClr val="F7F7F8"/>
                </a:highlight>
              </a:rPr>
              <a:t>문제 유형과 목적:</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머신러닝 모델을 선택하기 전에 문제 유형을 이해하고 목적을 명확히 해야 합니다. 이진 분류, 다중 클래스 분류, 다중 레이블 분류 중 어떤 문제를 다루는지 확인하고, 목표는 정확도 향상, 정밀도 높이기, 재현율 향상 등 무엇인지를 고려해야 합니다.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데이터의 특성:</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데이터의 크기, 차원, 특성 간 상관 관계, 이상치의 존재 등 데이터의 특성을 고려해야 합니다. 대용량 데이터의 경우 딥 러닝 모델을 고려할 수 있으며, 차원 축소나 특성 선택을 통해 데이터의 차원을 줄일 수도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특성 중요도:</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모델이 어떤 특성을 중요하게 생각하고 있는지를 고려해야 합니다. 특성 중요도를 평가하여 어떤 특성이 예측에 중요한 역할을 하는지 파악할 수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모델의 설명 가능성:</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모델의 예측 결과를 설명하기 위해 얼마나 해석 가능한 모델이 필요한지 고려해야 합니다. 일부 모델은 해석하기 어려울 수 있으며, 다른 모델은 해석이 쉬울 수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계산 리소스:</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모델을 훈련하고 예측하기 위한 계산 리소스를 고려해야 합니다. 대용량 데이터나 복잡한 모델은 많은 계산 리소스를 요구할 수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과적합 관리:</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과적합(Overfitting)을 피하기 위한 모델 선택과 조절이 필요합니다. 교차 검증, 정규화, 하이퍼파라미터 튜닝 등을 고려하여 과적합을 관리할 수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성능 평가 지표:</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모델의 성능을 측정하기 위한 적절한 평가 지표를 선택해야 합니다. 정확도, 정밀도, 재현율, F1 점수, ROC AUC 등 모델 목표와 데이터 특성에 맞는 지표를 선택해야 합니다.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앙상블과 다중 모델 사용:</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하나의 모델보다 앙상블 기법을 사용하거나 여러 다른 모델을 조합하는 것이 더 나은 성능을 낼 수 있습니다. 이러한 선택지도 고려해야 합니다.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해석 및 디버깅:</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모델의 예측 결과를 디버깅하고 해석해야 하는 경우, 모델의 설명 가능성과 해석 기능을 고려해야 합니다.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라이브러리 및 프레임워크:</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사용하고자 하는 머신러닝 라이브러리나 프레임워크에 따라 모델 선택이 제한될 수 있습니다. Python의 scikit-learn, TensorFlow, PyTorch 등 다양한 라이브러리를 고려할 수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비즈니스 요구 사항:</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모델을 어떻게 배포하고 유지할 것인지, 비즈니스 환경에서 어떻게 사용될 것인지에 따라 모델을 선택해야 합니다.</a:t>
            </a:r>
            <a:endParaRPr sz="1200">
              <a:solidFill>
                <a:srgbClr val="374151"/>
              </a:solidFill>
              <a:highlight>
                <a:srgbClr val="F7F7F8"/>
              </a:highlight>
            </a:endParaRPr>
          </a:p>
          <a:p>
            <a:pPr marL="914400" lvl="0" indent="0" algn="l" rtl="0">
              <a:lnSpc>
                <a:spcPct val="115000"/>
              </a:lnSpc>
              <a:spcBef>
                <a:spcPts val="1500"/>
              </a:spcBef>
              <a:spcAft>
                <a:spcPts val="0"/>
              </a:spcAft>
              <a:buNone/>
            </a:pPr>
            <a:endParaRPr sz="1200">
              <a:solidFill>
                <a:srgbClr val="374151"/>
              </a:solidFill>
              <a:highlight>
                <a:srgbClr val="F7F7F8"/>
              </a:highlight>
            </a:endParaRPr>
          </a:p>
          <a:p>
            <a:pPr marL="457200" lvl="0" indent="-228600" algn="l" rtl="0">
              <a:lnSpc>
                <a:spcPct val="115000"/>
              </a:lnSpc>
              <a:spcBef>
                <a:spcPts val="1500"/>
              </a:spcBef>
              <a:spcAft>
                <a:spcPts val="0"/>
              </a:spcAft>
              <a:buClr>
                <a:srgbClr val="374151"/>
              </a:buClr>
              <a:buSzPts val="1200"/>
              <a:buNone/>
            </a:pPr>
            <a:r>
              <a:rPr lang="ko" sz="1200">
                <a:solidFill>
                  <a:srgbClr val="374151"/>
                </a:solidFill>
                <a:highlight>
                  <a:srgbClr val="F7F7F8"/>
                </a:highlight>
              </a:rPr>
              <a:t>문제 유형과 목적:</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데이터의 특성:</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특성 중요도:</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모델의 설명 가능성:</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계산 리소스: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과적합 관리:</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성능 평가 지표:</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앙상블과 다중 모델 사용:</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해석 및 디버깅:</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라이브러리 및 프레임워크:</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비즈니스 요구 사항:</a:t>
            </a:r>
            <a:endParaRPr sz="1200">
              <a:solidFill>
                <a:srgbClr val="374151"/>
              </a:solidFill>
              <a:highlight>
                <a:srgbClr val="F7F7F8"/>
              </a:highlight>
            </a:endParaRPr>
          </a:p>
          <a:p>
            <a:pPr marL="0" lvl="0" indent="0" algn="l" rtl="0">
              <a:spcBef>
                <a:spcPts val="1500"/>
              </a:spcBef>
              <a:spcAft>
                <a:spcPts val="0"/>
              </a:spcAft>
              <a:buNone/>
            </a:pP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7d2862e26c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7d2862e26c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374151"/>
              </a:buClr>
              <a:buSzPts val="1200"/>
              <a:buChar char="●"/>
            </a:pPr>
            <a:r>
              <a:rPr lang="ko" sz="1200">
                <a:solidFill>
                  <a:srgbClr val="374151"/>
                </a:solidFill>
              </a:rPr>
              <a:t>학습 곡선의 훈련 점수(train score)와 테스트 점수(test score)가 서로 수렴하는 것이 이상적입니다. 이것은 모델이 과적합(overfitting)을 피하고 훈련 데이터와 테스트 데이터에서 비슷한 성능을 보인다는 것을 의미합니다.</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ko" sz="1200">
                <a:solidFill>
                  <a:srgbClr val="374151"/>
                </a:solidFill>
              </a:rPr>
              <a:t>주어진 정보에 따르면 모델이 적절한 정도의 훈련 데이터로 훈련되었고, 최종 테스트 세트에서도 비슷한 성능을 보이고 있습니다. 이는 모델의 일반화 능력이 양호하다는 것을 시사합니다.</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7d2862e26c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7d2862e26c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374151"/>
              </a:buClr>
              <a:buSzPts val="1200"/>
              <a:buChar char="●"/>
            </a:pPr>
            <a:r>
              <a:rPr lang="ko" sz="1200">
                <a:solidFill>
                  <a:srgbClr val="374151"/>
                </a:solidFill>
              </a:rPr>
              <a:t>학습 곡선의 훈련 점수(train score)와 테스트 점수(test score)가 서로 수렴하는 것이 이상적입니다. 이것은 모델이 과적합(overfitting)을 피하고 훈련 데이터와 테스트 데이터에서 비슷한 성능을 보인다는 것을 의미합니다.</a:t>
            </a:r>
            <a:endParaRPr sz="1200">
              <a:solidFill>
                <a:srgbClr val="374151"/>
              </a:solidFill>
            </a:endParaRPr>
          </a:p>
          <a:p>
            <a:pPr marL="457200" lvl="0" indent="-304800" algn="l" rtl="0">
              <a:lnSpc>
                <a:spcPct val="115000"/>
              </a:lnSpc>
              <a:spcBef>
                <a:spcPts val="0"/>
              </a:spcBef>
              <a:spcAft>
                <a:spcPts val="0"/>
              </a:spcAft>
              <a:buClr>
                <a:srgbClr val="374151"/>
              </a:buClr>
              <a:buSzPts val="1200"/>
              <a:buChar char="●"/>
            </a:pPr>
            <a:r>
              <a:rPr lang="ko" sz="1200">
                <a:solidFill>
                  <a:srgbClr val="374151"/>
                </a:solidFill>
              </a:rPr>
              <a:t>주어진 정보에 따르면 모델이 적절한 정도의 훈련 데이터로 훈련되었고, 최종 테스트 세트에서도 비슷한 성능을 보이고 있습니다. 이는 모델의 일반화 능력이 양호하다는 것을 시사합니다.</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7d2862e26c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7d2862e26c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200">
                <a:solidFill>
                  <a:srgbClr val="374151"/>
                </a:solidFill>
                <a:highlight>
                  <a:srgbClr val="F7F7F8"/>
                </a:highlight>
              </a:rPr>
              <a:t>목표인 200개 데이터 중 50개(25%)의 좋음(1) 예측 중 33개를 예측함</a:t>
            </a:r>
            <a:endParaRPr sz="1200">
              <a:solidFill>
                <a:srgbClr val="374151"/>
              </a:solidFill>
              <a:highlight>
                <a:srgbClr val="F7F7F8"/>
              </a:highlight>
            </a:endParaRPr>
          </a:p>
          <a:p>
            <a:pPr marL="0" lvl="0" indent="0" algn="l" rtl="0">
              <a:lnSpc>
                <a:spcPct val="115000"/>
              </a:lnSpc>
              <a:spcBef>
                <a:spcPts val="1500"/>
              </a:spcBef>
              <a:spcAft>
                <a:spcPts val="0"/>
              </a:spcAft>
              <a:buNone/>
            </a:pPr>
            <a:r>
              <a:rPr lang="ko" sz="1200">
                <a:solidFill>
                  <a:srgbClr val="374151"/>
                </a:solidFill>
                <a:highlight>
                  <a:srgbClr val="F7F7F8"/>
                </a:highlight>
              </a:rPr>
              <a:t>좋음(1) 50개 중 33개를 예측</a:t>
            </a:r>
            <a:endParaRPr sz="1200">
              <a:solidFill>
                <a:srgbClr val="374151"/>
              </a:solidFill>
              <a:highlight>
                <a:srgbClr val="F7F7F8"/>
              </a:highlight>
            </a:endParaRPr>
          </a:p>
          <a:p>
            <a:pPr marL="0" lvl="0" indent="0" algn="l" rtl="0">
              <a:lnSpc>
                <a:spcPct val="115000"/>
              </a:lnSpc>
              <a:spcBef>
                <a:spcPts val="1500"/>
              </a:spcBef>
              <a:spcAft>
                <a:spcPts val="0"/>
              </a:spcAft>
              <a:buNone/>
            </a:pPr>
            <a:r>
              <a:rPr lang="ko" sz="1200">
                <a:solidFill>
                  <a:srgbClr val="374151"/>
                </a:solidFill>
                <a:highlight>
                  <a:srgbClr val="F7F7F8"/>
                </a:highlight>
              </a:rPr>
              <a:t>나쁨(0) 150개중 146개를 예측</a:t>
            </a:r>
            <a:endParaRPr sz="1200">
              <a:solidFill>
                <a:srgbClr val="374151"/>
              </a:solidFill>
              <a:highlight>
                <a:srgbClr val="F7F7F8"/>
              </a:highlight>
            </a:endParaRPr>
          </a:p>
          <a:p>
            <a:pPr marL="0" lvl="0" indent="0" algn="l" rtl="0">
              <a:lnSpc>
                <a:spcPct val="115000"/>
              </a:lnSpc>
              <a:spcBef>
                <a:spcPts val="1500"/>
              </a:spcBef>
              <a:spcAft>
                <a:spcPts val="0"/>
              </a:spcAft>
              <a:buNone/>
            </a:pPr>
            <a:r>
              <a:rPr lang="ko" sz="1200">
                <a:solidFill>
                  <a:srgbClr val="374151"/>
                </a:solidFill>
                <a:highlight>
                  <a:srgbClr val="F7F7F8"/>
                </a:highlight>
              </a:rPr>
              <a:t>21개는 잘못 예측 (오분류)</a:t>
            </a:r>
            <a:endParaRPr sz="1200">
              <a:solidFill>
                <a:srgbClr val="374151"/>
              </a:solidFill>
              <a:highlight>
                <a:srgbClr val="F7F7F8"/>
              </a:highlight>
            </a:endParaRPr>
          </a:p>
          <a:p>
            <a:pPr marL="0" lvl="0" indent="0" algn="l" rtl="0">
              <a:lnSpc>
                <a:spcPct val="115000"/>
              </a:lnSpc>
              <a:spcBef>
                <a:spcPts val="1500"/>
              </a:spcBef>
              <a:spcAft>
                <a:spcPts val="0"/>
              </a:spcAft>
              <a:buClr>
                <a:schemeClr val="dk1"/>
              </a:buClr>
              <a:buSzPts val="1100"/>
              <a:buFont typeface="Arial"/>
              <a:buNone/>
            </a:pPr>
            <a:r>
              <a:rPr lang="ko" sz="1200">
                <a:solidFill>
                  <a:srgbClr val="374151"/>
                </a:solidFill>
                <a:highlight>
                  <a:srgbClr val="F7F7F8"/>
                </a:highlight>
              </a:rPr>
              <a:t>제공된 정보로부터 로지스틱 회귀 모델의 평가 및 해석을 할 수 있습니다. 주요 평가 지표와 혼동 행렬(Confusion Matrix)을 통해 모델의 성능을 평가해 봅시다:</a:t>
            </a:r>
            <a:endParaRPr sz="1200">
              <a:solidFill>
                <a:srgbClr val="374151"/>
              </a:solidFill>
              <a:highlight>
                <a:srgbClr val="F7F7F8"/>
              </a:highlight>
            </a:endParaRPr>
          </a:p>
          <a:p>
            <a:pPr marL="457200" lvl="0" indent="-228600" algn="l" rtl="0">
              <a:lnSpc>
                <a:spcPct val="115000"/>
              </a:lnSpc>
              <a:spcBef>
                <a:spcPts val="1500"/>
              </a:spcBef>
              <a:spcAft>
                <a:spcPts val="0"/>
              </a:spcAft>
              <a:buClr>
                <a:srgbClr val="374151"/>
              </a:buClr>
              <a:buSzPts val="1200"/>
              <a:buNone/>
            </a:pPr>
            <a:r>
              <a:rPr lang="ko" sz="1200">
                <a:solidFill>
                  <a:srgbClr val="374151"/>
                </a:solidFill>
                <a:highlight>
                  <a:srgbClr val="F7F7F8"/>
                </a:highlight>
              </a:rPr>
              <a:t>Accuracy (정확도): 모델이 전체 샘플 중 올바르게 분류한 비율로, 약 89.5%로 나타났습니다. 전체 샘플 중 대부분을 올바르게 분류했지만 모든 상황에서 정확한 예측을 보장하지는 않습니다.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Precision (정밀도): 양성 클래스(1)로 예측한 샘플 중 실제로 양성인 비율로, 약 78.6%로 나타났습니다. 모델이 양성 클래스로 예측한 경우 중 78.6%만이 실제로 양성입니다.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Recall (재현율): 실제 양성 클래스(1) 샘플 중에서 모델이 올바르게 양성으로 예측한 비율로, 약 73.3%로 나타났습니다. 양성 클래스 중 약 73.3%를 모델이 식별했습니다.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F1 Score (F1 점수): 정밀도와 재현율의 조화 평균으로, 약 75.9%로 나타났습니다. 이것은 정밀도와 재현율을 모두 고려한 종합적인 성능 지표입니다.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Confusion Matrix (혼동 행렬):</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True Positives (TP): 33개 - 모델이 양성으로 예측하고 실제로 양성인 샘플 수.</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False Positives (FP): 9개 - 모델이 양성으로 예측했지만 실제로 음성인 샘플 수.</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True Negatives (TN): 146개 - 모델이 음성으로 예측하고 실제로 음성인 샘플 수.</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False Negatives (FN): 12개 - 모델이 음성으로 예측했지만 실제로 양성인 샘플 수.</a:t>
            </a:r>
            <a:endParaRPr sz="1200">
              <a:solidFill>
                <a:srgbClr val="374151"/>
              </a:solidFill>
              <a:highlight>
                <a:srgbClr val="F7F7F8"/>
              </a:highlight>
            </a:endParaRPr>
          </a:p>
          <a:p>
            <a:pPr marL="0" lvl="0" indent="0" algn="l" rtl="0">
              <a:lnSpc>
                <a:spcPct val="115000"/>
              </a:lnSpc>
              <a:spcBef>
                <a:spcPts val="1500"/>
              </a:spcBef>
              <a:spcAft>
                <a:spcPts val="0"/>
              </a:spcAft>
              <a:buClr>
                <a:schemeClr val="dk1"/>
              </a:buClr>
              <a:buSzPts val="1100"/>
              <a:buFont typeface="Arial"/>
              <a:buNone/>
            </a:pPr>
            <a:r>
              <a:rPr lang="ko" sz="1200">
                <a:solidFill>
                  <a:srgbClr val="374151"/>
                </a:solidFill>
                <a:highlight>
                  <a:srgbClr val="F7F7F8"/>
                </a:highlight>
              </a:rPr>
              <a:t>Confusion Matrix는 모델의 분류 성능을 더 자세히 이해하기 위한 도구로, 위의 평가 지표들을 계산하는 데 사용됩니다. 예를 들어, 정밀도는 TP/(TP+FP)로 계산되고, 재현율은 TP/(TP+FN)로 계산됩니다.</a:t>
            </a:r>
            <a:endParaRPr sz="1200">
              <a:solidFill>
                <a:srgbClr val="374151"/>
              </a:solidFill>
              <a:highlight>
                <a:srgbClr val="F7F7F8"/>
              </a:highlight>
            </a:endParaRPr>
          </a:p>
          <a:p>
            <a:pPr marL="0" lvl="0" indent="0" algn="l" rtl="0">
              <a:lnSpc>
                <a:spcPct val="115000"/>
              </a:lnSpc>
              <a:spcBef>
                <a:spcPts val="1500"/>
              </a:spcBef>
              <a:spcAft>
                <a:spcPts val="0"/>
              </a:spcAft>
              <a:buNone/>
            </a:pPr>
            <a:r>
              <a:rPr lang="ko" sz="1200">
                <a:solidFill>
                  <a:srgbClr val="374151"/>
                </a:solidFill>
                <a:highlight>
                  <a:srgbClr val="F7F7F8"/>
                </a:highlight>
              </a:rPr>
              <a:t>마지막으로, 클래스 0과 클래스 1에 대한 평가를 종합한 "classification report"도 제공되었습니다. weighted avg 및 macro avg는 클래스 불균형을 고려하여 계산된 평균 정밀도, 평균 재현율 및 평균 F1 점수를 나타냅니다. 종합적으로 모델의 성능을 평가하고자 할 때 이러한 지표들을 함께 고려하는 것이 중요합니다.</a:t>
            </a:r>
            <a:endParaRPr sz="1200">
              <a:solidFill>
                <a:srgbClr val="374151"/>
              </a:solidFill>
              <a:highlight>
                <a:srgbClr val="F7F7F8"/>
              </a:highlight>
            </a:endParaRPr>
          </a:p>
          <a:p>
            <a:pPr marL="0" lvl="0" indent="0" algn="l" rtl="0">
              <a:lnSpc>
                <a:spcPct val="115000"/>
              </a:lnSpc>
              <a:spcBef>
                <a:spcPts val="1500"/>
              </a:spcBef>
              <a:spcAft>
                <a:spcPts val="0"/>
              </a:spcAft>
              <a:buNone/>
            </a:pPr>
            <a:endParaRPr sz="1200">
              <a:solidFill>
                <a:srgbClr val="374151"/>
              </a:solidFill>
              <a:highlight>
                <a:srgbClr val="F7F7F8"/>
              </a:highlight>
            </a:endParaRPr>
          </a:p>
          <a:p>
            <a:pPr marL="0" lvl="0" indent="0" algn="l" rtl="0">
              <a:lnSpc>
                <a:spcPct val="115000"/>
              </a:lnSpc>
              <a:spcBef>
                <a:spcPts val="0"/>
              </a:spcBef>
              <a:spcAft>
                <a:spcPts val="0"/>
              </a:spcAft>
              <a:buClr>
                <a:schemeClr val="dk1"/>
              </a:buClr>
              <a:buSzPts val="1100"/>
              <a:buFont typeface="Arial"/>
              <a:buNone/>
            </a:pPr>
            <a:r>
              <a:rPr lang="ko" sz="1200" b="1">
                <a:solidFill>
                  <a:srgbClr val="374151"/>
                </a:solidFill>
                <a:highlight>
                  <a:srgbClr val="F7F7F8"/>
                </a:highlight>
              </a:rPr>
              <a:t>정밀도는 모델의 긍정 예측 중 얼마나 많이 실제로 긍정인지를 나타내며, 재현율은 실제 긍정 중에서 모델이 얼마나 많이 긍정으로 예측할 수 있는지를 나타냅니다.</a:t>
            </a:r>
            <a:endParaRPr sz="1200">
              <a:solidFill>
                <a:srgbClr val="374151"/>
              </a:solidFill>
              <a:highlight>
                <a:srgbClr val="F7F7F8"/>
              </a:highlight>
            </a:endParaRPr>
          </a:p>
          <a:p>
            <a:pPr marL="0" lvl="0" indent="0" algn="l" rtl="0">
              <a:lnSpc>
                <a:spcPct val="115000"/>
              </a:lnSpc>
              <a:spcBef>
                <a:spcPts val="0"/>
              </a:spcBef>
              <a:spcAft>
                <a:spcPts val="0"/>
              </a:spcAft>
              <a:buNone/>
            </a:pPr>
            <a:endParaRPr sz="1400" b="1">
              <a:solidFill>
                <a:schemeClr val="dk1"/>
              </a:solidFill>
              <a:highlight>
                <a:schemeClr val="lt1"/>
              </a:highlight>
              <a:latin typeface="Malgun Gothic"/>
              <a:ea typeface="Malgun Gothic"/>
              <a:cs typeface="Malgun Gothic"/>
              <a:sym typeface="Malgun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7c9234a32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7c9234a32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200">
                <a:solidFill>
                  <a:srgbClr val="374151"/>
                </a:solidFill>
                <a:highlight>
                  <a:srgbClr val="F7F7F8"/>
                </a:highlight>
              </a:rPr>
              <a:t>이진 분류 모델의 성능을 시각화하고 평가하기 위한 그래프</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200">
                <a:solidFill>
                  <a:srgbClr val="374151"/>
                </a:solidFill>
                <a:highlight>
                  <a:srgbClr val="F7F7F8"/>
                </a:highlight>
              </a:rPr>
              <a:t>ROC 곡선 아래 영역(Area Under the ROC Curve, AUC)을 계산하여 모델의 전반적인 성능을 정량화</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sz="1200">
                <a:solidFill>
                  <a:srgbClr val="374151"/>
                </a:solidFill>
                <a:highlight>
                  <a:srgbClr val="F7F7F8"/>
                </a:highlight>
              </a:rPr>
              <a:t>AUC가 높을수록 모델의 분류 능력이 뛰어나다</a:t>
            </a:r>
            <a:endParaRPr sz="1200">
              <a:solidFill>
                <a:srgbClr val="374151"/>
              </a:solidFill>
              <a:highlight>
                <a:srgbClr val="F7F7F8"/>
              </a:highlight>
            </a:endParaRPr>
          </a:p>
          <a:p>
            <a:pPr marL="0" lvl="0" indent="0" algn="l" rtl="0">
              <a:lnSpc>
                <a:spcPct val="115000"/>
              </a:lnSpc>
              <a:spcBef>
                <a:spcPts val="0"/>
              </a:spcBef>
              <a:spcAft>
                <a:spcPts val="0"/>
              </a:spcAft>
              <a:buNone/>
            </a:pPr>
            <a:r>
              <a:rPr lang="ko" sz="1200">
                <a:solidFill>
                  <a:srgbClr val="374151"/>
                </a:solidFill>
                <a:highlight>
                  <a:srgbClr val="F7F7F8"/>
                </a:highlight>
              </a:rPr>
              <a:t>재현율과 특이도를 조절</a:t>
            </a:r>
            <a:endParaRPr sz="1200">
              <a:solidFill>
                <a:srgbClr val="374151"/>
              </a:solidFill>
              <a:highlight>
                <a:srgbClr val="F7F7F8"/>
              </a:highlight>
            </a:endParaRPr>
          </a:p>
          <a:p>
            <a:pPr marL="0" lvl="0" indent="0" algn="l" rtl="0">
              <a:lnSpc>
                <a:spcPct val="115000"/>
              </a:lnSpc>
              <a:spcBef>
                <a:spcPts val="1500"/>
              </a:spcBef>
              <a:spcAft>
                <a:spcPts val="0"/>
              </a:spcAft>
              <a:buClr>
                <a:schemeClr val="dk1"/>
              </a:buClr>
              <a:buSzPts val="1100"/>
              <a:buFont typeface="Arial"/>
              <a:buNone/>
            </a:pPr>
            <a:r>
              <a:rPr lang="ko" sz="1200">
                <a:solidFill>
                  <a:srgbClr val="374151"/>
                </a:solidFill>
                <a:highlight>
                  <a:srgbClr val="F7F7F8"/>
                </a:highlight>
              </a:rPr>
              <a:t>양성 및 음성 클래스 간의 분류를 잘 수행한다는 것을 시사</a:t>
            </a:r>
            <a:endParaRPr sz="1200">
              <a:solidFill>
                <a:srgbClr val="374151"/>
              </a:solidFill>
              <a:highlight>
                <a:srgbClr val="F7F7F8"/>
              </a:highlight>
            </a:endParaRPr>
          </a:p>
          <a:p>
            <a:pPr marL="0" lvl="0" indent="0" algn="l" rtl="0">
              <a:lnSpc>
                <a:spcPct val="115000"/>
              </a:lnSpc>
              <a:spcBef>
                <a:spcPts val="0"/>
              </a:spcBef>
              <a:spcAft>
                <a:spcPts val="0"/>
              </a:spcAft>
              <a:buNone/>
            </a:pPr>
            <a:endParaRPr sz="1500">
              <a:solidFill>
                <a:schemeClr val="dk1"/>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ko" sz="1200">
                <a:solidFill>
                  <a:srgbClr val="374151"/>
                </a:solidFill>
                <a:highlight>
                  <a:srgbClr val="F7F7F8"/>
                </a:highlight>
              </a:rPr>
              <a:t>ROC AUC (Receiver Operating Characteristic Area Under the Curve) 스코어는 이진 분류 모델의 성능을 평가하는 데 사용되는 중요한 지표 중 하나입니다. 주로 ROC 곡선 아래 영역을 측정하여 모델의 분류 능력을 수치화합니다.</a:t>
            </a:r>
            <a:endParaRPr sz="1200">
              <a:solidFill>
                <a:srgbClr val="374151"/>
              </a:solidFill>
              <a:highlight>
                <a:srgbClr val="F7F7F8"/>
              </a:highlight>
            </a:endParaRPr>
          </a:p>
          <a:p>
            <a:pPr marL="0" lvl="0" indent="0" algn="l" rtl="0">
              <a:lnSpc>
                <a:spcPct val="115000"/>
              </a:lnSpc>
              <a:spcBef>
                <a:spcPts val="1500"/>
              </a:spcBef>
              <a:spcAft>
                <a:spcPts val="0"/>
              </a:spcAft>
              <a:buClr>
                <a:schemeClr val="dk1"/>
              </a:buClr>
              <a:buSzPts val="1100"/>
              <a:buFont typeface="Arial"/>
              <a:buNone/>
            </a:pPr>
            <a:r>
              <a:rPr lang="ko" sz="1200">
                <a:solidFill>
                  <a:srgbClr val="374151"/>
                </a:solidFill>
                <a:highlight>
                  <a:srgbClr val="F7F7F8"/>
                </a:highlight>
              </a:rPr>
              <a:t>해석:</a:t>
            </a:r>
            <a:endParaRPr sz="1200">
              <a:solidFill>
                <a:srgbClr val="374151"/>
              </a:solidFill>
              <a:highlight>
                <a:srgbClr val="F7F7F8"/>
              </a:highlight>
            </a:endParaRPr>
          </a:p>
          <a:p>
            <a:pPr marL="0" lvl="0" indent="0" algn="l" rtl="0">
              <a:lnSpc>
                <a:spcPct val="115000"/>
              </a:lnSpc>
              <a:spcBef>
                <a:spcPts val="1500"/>
              </a:spcBef>
              <a:spcAft>
                <a:spcPts val="0"/>
              </a:spcAft>
              <a:buClr>
                <a:schemeClr val="dk1"/>
              </a:buClr>
              <a:buSzPts val="1100"/>
              <a:buFont typeface="Arial"/>
              <a:buNone/>
            </a:pPr>
            <a:r>
              <a:rPr lang="ko" sz="1200">
                <a:solidFill>
                  <a:srgbClr val="374151"/>
                </a:solidFill>
                <a:highlight>
                  <a:srgbClr val="F7F7F8"/>
                </a:highlight>
              </a:rPr>
              <a:t>ROC AUC 스코어는 0.915로 나타났습니다. 이 값은 0에서 1 사이의 범위에서 나타나며, 높은 값일수록 모델의 분류 능력이 뛰어나다는 것을 나타냅니다. 구체적으로 다음과 같은 의미를 가집니다:</a:t>
            </a:r>
            <a:endParaRPr sz="1200">
              <a:solidFill>
                <a:srgbClr val="374151"/>
              </a:solidFill>
              <a:highlight>
                <a:srgbClr val="F7F7F8"/>
              </a:highlight>
            </a:endParaRPr>
          </a:p>
          <a:p>
            <a:pPr marL="457200" lvl="0" indent="-304800" algn="l" rtl="0">
              <a:lnSpc>
                <a:spcPct val="115000"/>
              </a:lnSpc>
              <a:spcBef>
                <a:spcPts val="1500"/>
              </a:spcBef>
              <a:spcAft>
                <a:spcPts val="0"/>
              </a:spcAft>
              <a:buClr>
                <a:srgbClr val="374151"/>
              </a:buClr>
              <a:buSzPts val="1200"/>
              <a:buChar char="●"/>
            </a:pPr>
            <a:r>
              <a:rPr lang="ko" sz="1200">
                <a:solidFill>
                  <a:srgbClr val="374151"/>
                </a:solidFill>
                <a:highlight>
                  <a:srgbClr val="F7F7F8"/>
                </a:highlight>
              </a:rPr>
              <a:t>ROC AUC 값이 1에 가까울수록 모델의 분류 능력이 뛰어나며, 완벽한 분류를 의미합니다.</a:t>
            </a:r>
            <a:endParaRPr sz="1200">
              <a:solidFill>
                <a:srgbClr val="374151"/>
              </a:solidFill>
              <a:highlight>
                <a:srgbClr val="F7F7F8"/>
              </a:highlight>
            </a:endParaRPr>
          </a:p>
          <a:p>
            <a:pPr marL="457200" lvl="0"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ROC AUC 값이 0.5에 가까울 경우, 모델의 분류 능력이 랜덤 수준이며 성능이 좋지 않다는 것을 나타냅니다.</a:t>
            </a:r>
            <a:endParaRPr sz="1200">
              <a:solidFill>
                <a:srgbClr val="374151"/>
              </a:solidFill>
              <a:highlight>
                <a:srgbClr val="F7F7F8"/>
              </a:highlight>
            </a:endParaRPr>
          </a:p>
          <a:p>
            <a:pPr marL="457200" lvl="0"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ROC AUC 값이 0보다 작거나 0보다 크고 1보다 작은 경우, 모델의 분류 능력이 랜덤 수준보다 낫지만 완벽하지는 않다는 것을 나타냅니다.</a:t>
            </a:r>
            <a:endParaRPr sz="1200">
              <a:solidFill>
                <a:srgbClr val="374151"/>
              </a:solidFill>
              <a:highlight>
                <a:srgbClr val="F7F7F8"/>
              </a:highlight>
            </a:endParaRPr>
          </a:p>
          <a:p>
            <a:pPr marL="0" lvl="0" indent="0" algn="l" rtl="0">
              <a:lnSpc>
                <a:spcPct val="115000"/>
              </a:lnSpc>
              <a:spcBef>
                <a:spcPts val="1500"/>
              </a:spcBef>
              <a:spcAft>
                <a:spcPts val="0"/>
              </a:spcAft>
              <a:buClr>
                <a:schemeClr val="dk1"/>
              </a:buClr>
              <a:buSzPts val="1100"/>
              <a:buFont typeface="Arial"/>
              <a:buNone/>
            </a:pPr>
            <a:r>
              <a:rPr lang="ko" sz="1200">
                <a:solidFill>
                  <a:srgbClr val="374151"/>
                </a:solidFill>
                <a:highlight>
                  <a:srgbClr val="F7F7F8"/>
                </a:highlight>
              </a:rPr>
              <a:t>따라서 주어진 ROC AUC 스코어인 0.915는 모델이 높은 분류 능력을 가지며, 양성 및 음성 클래스 간의 분류를 잘 수행한다는 것을 시사합니다. 이 모델은 일반적으로 매우 효과적인 이진 분류 모델로 간주됩니다.</a:t>
            </a:r>
            <a:endParaRPr sz="1200">
              <a:solidFill>
                <a:srgbClr val="374151"/>
              </a:solidFill>
              <a:highlight>
                <a:srgbClr val="F7F7F8"/>
              </a:highlight>
            </a:endParaRPr>
          </a:p>
          <a:p>
            <a:pPr marL="0" lvl="0" indent="0" algn="l" rtl="0">
              <a:lnSpc>
                <a:spcPct val="115000"/>
              </a:lnSpc>
              <a:spcBef>
                <a:spcPts val="0"/>
              </a:spcBef>
              <a:spcAft>
                <a:spcPts val="0"/>
              </a:spcAft>
              <a:buNone/>
            </a:pPr>
            <a:endParaRPr sz="1500">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7d36f11551_3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7d36f11551_3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주제 선정배경에 대한 다음으로 저희 팀의 프로젝트 목차에 대해 말씀드리자면 (01~04까지 읽음) 위의 순서대로 발표를 진행할 것이고요. </a:t>
            </a: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7d2862e26c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7d2862e26c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200">
                <a:solidFill>
                  <a:srgbClr val="374151"/>
                </a:solidFill>
                <a:highlight>
                  <a:srgbClr val="F7F7F8"/>
                </a:highlight>
              </a:rPr>
              <a:t>이 코드는 교차 검증을 수행하여 로지스틱 회귀 모델의 정확도를 평가하고, 교차 검증을 통해 얻은 정확도의 평균과 표준편차를 출력합니다. 교차 검증은 모델의 성능을 신뢰할 수 있는 방법으로 평가하기 위해 사용됩니다.</a:t>
            </a:r>
            <a:endParaRPr sz="1200">
              <a:solidFill>
                <a:srgbClr val="374151"/>
              </a:solidFill>
              <a:highlight>
                <a:srgbClr val="F7F7F8"/>
              </a:highlight>
            </a:endParaRPr>
          </a:p>
          <a:p>
            <a:pPr marL="0" lvl="0" indent="0" algn="l" rtl="0">
              <a:lnSpc>
                <a:spcPct val="115000"/>
              </a:lnSpc>
              <a:spcBef>
                <a:spcPts val="1500"/>
              </a:spcBef>
              <a:spcAft>
                <a:spcPts val="0"/>
              </a:spcAft>
              <a:buClr>
                <a:schemeClr val="dk1"/>
              </a:buClr>
              <a:buSzPts val="1100"/>
              <a:buFont typeface="Arial"/>
              <a:buNone/>
            </a:pPr>
            <a:r>
              <a:rPr lang="ko" sz="1200">
                <a:solidFill>
                  <a:srgbClr val="374151"/>
                </a:solidFill>
                <a:highlight>
                  <a:srgbClr val="F7F7F8"/>
                </a:highlight>
              </a:rPr>
              <a:t>여기서 얻은 결과를 해석해보겠습니다:</a:t>
            </a:r>
            <a:endParaRPr sz="1200">
              <a:solidFill>
                <a:srgbClr val="374151"/>
              </a:solidFill>
              <a:highlight>
                <a:srgbClr val="F7F7F8"/>
              </a:highlight>
            </a:endParaRPr>
          </a:p>
          <a:p>
            <a:pPr marL="457200" lvl="0" indent="-228600" algn="l" rtl="0">
              <a:lnSpc>
                <a:spcPct val="115000"/>
              </a:lnSpc>
              <a:spcBef>
                <a:spcPts val="1500"/>
              </a:spcBef>
              <a:spcAft>
                <a:spcPts val="0"/>
              </a:spcAft>
              <a:buClr>
                <a:srgbClr val="374151"/>
              </a:buClr>
              <a:buSzPts val="1200"/>
              <a:buNone/>
            </a:pPr>
            <a:r>
              <a:rPr lang="ko" sz="1200">
                <a:solidFill>
                  <a:srgbClr val="374151"/>
                </a:solidFill>
                <a:highlight>
                  <a:srgbClr val="F7F7F8"/>
                </a:highlight>
              </a:rPr>
              <a:t>교차 검증 정확도 평균 (Mean Cross-Validation Accuracy): 0.8925</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이 값은 모델의 정확도에 대한 교차 검증 평균입니다. 다섯 번의 교차 검증에서 얻은 정확도의 평균을 나타냅니다. 평균 정확도는 약 89.25%입니다.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교차 검증 정확도 표준편차 (Standard Deviation of Cross-Validation Accuracy): 0.0092</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이 값은 교차 검증 정확도의 변동성을 나타냅니다. 표준편차가 낮을수록 모델의 성능이 안정적이라고 볼 수 있습니다. 여기서는 약 0.0092로 상당히 낮은 편입니다.</a:t>
            </a:r>
            <a:endParaRPr sz="1200">
              <a:solidFill>
                <a:srgbClr val="374151"/>
              </a:solidFill>
              <a:highlight>
                <a:srgbClr val="F7F7F8"/>
              </a:highlight>
            </a:endParaRPr>
          </a:p>
          <a:p>
            <a:pPr marL="0" lvl="0" indent="0" algn="l" rtl="0">
              <a:lnSpc>
                <a:spcPct val="115000"/>
              </a:lnSpc>
              <a:spcBef>
                <a:spcPts val="1500"/>
              </a:spcBef>
              <a:spcAft>
                <a:spcPts val="0"/>
              </a:spcAft>
              <a:buClr>
                <a:schemeClr val="dk1"/>
              </a:buClr>
              <a:buSzPts val="1100"/>
              <a:buFont typeface="Arial"/>
              <a:buNone/>
            </a:pPr>
            <a:r>
              <a:rPr lang="ko" sz="1200">
                <a:solidFill>
                  <a:srgbClr val="374151"/>
                </a:solidFill>
                <a:highlight>
                  <a:srgbClr val="F7F7F8"/>
                </a:highlight>
              </a:rPr>
              <a:t>따라서 이 모델은 교차 검증을 통해 약 89.25%의 평균 정확도를 보이며, 정확도의 변동성도 낮은 편입니다. 이것은 모델이 일반화 성능이 꽤 안정적이라는 신호일 수 있습니다. 그러나 정확도 외에도 다른 평가 지표를 고려해야 하며, 데이터셋의 특성과 목표에 따라 모델을 더 평가해야 합니다.</a:t>
            </a:r>
            <a:endParaRPr sz="1200">
              <a:solidFill>
                <a:srgbClr val="374151"/>
              </a:solidFill>
              <a:highlight>
                <a:srgbClr val="F7F7F8"/>
              </a:highlight>
            </a:endParaRPr>
          </a:p>
          <a:p>
            <a:pPr marL="0" lvl="0" indent="0" algn="l" rtl="0">
              <a:lnSpc>
                <a:spcPct val="115000"/>
              </a:lnSpc>
              <a:spcBef>
                <a:spcPts val="0"/>
              </a:spcBef>
              <a:spcAft>
                <a:spcPts val="0"/>
              </a:spcAft>
              <a:buNone/>
            </a:pPr>
            <a:endParaRPr sz="1400" b="1">
              <a:solidFill>
                <a:schemeClr val="dk1"/>
              </a:solidFill>
              <a:highlight>
                <a:schemeClr val="lt1"/>
              </a:highlight>
              <a:latin typeface="Malgun Gothic"/>
              <a:ea typeface="Malgun Gothic"/>
              <a:cs typeface="Malgun Gothic"/>
              <a:sym typeface="Malgun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7d2862e26c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d2862e26c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1500"/>
              </a:spcBef>
              <a:spcAft>
                <a:spcPts val="0"/>
              </a:spcAft>
              <a:buClr>
                <a:srgbClr val="374151"/>
              </a:buClr>
              <a:buSzPts val="1200"/>
              <a:buNone/>
            </a:pPr>
            <a:r>
              <a:rPr lang="ko" sz="1200">
                <a:solidFill>
                  <a:srgbClr val="374151"/>
                </a:solidFill>
                <a:highlight>
                  <a:srgbClr val="F7F7F8"/>
                </a:highlight>
              </a:rPr>
              <a:t>구_번호 (구 번호): 2.6440</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양수 계수: 구 번호가 높을수록 양성 클래스(좋음, 1)를 예측하는 데 긍정적인 영향을 미칩니다.</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해석: 더 높은 구 번호에 속한 지역의 가게는 좋은 성과를 더 자주 보일 가능성이 높습니다.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최근10년영업기간 (최근 10년 영업 기간): 0.6378</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양수 계수: 최근 10년 동안의 영업 기간이 길수록 양성 클래스(좋음, 1)를 예측하는 데 긍정적인 영향을 미칩니다.</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해석: 오래된 가게일수록 좋은 성과를 더 자주 보일 가능성이 높습니다. 즉, 오랜 기간 영업한 가게가 좋은 성과를 더 쉽게 달성할 수 있을 것입니다.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건당_매출금액 (건당 매출 금액): 0.1867</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양수 계수: 건당 매출 금액이 높을수록 양성 클래스(좋음, 1)를 예측하는 데 긍정적인 영향을 미칩니다.</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해석: 더 높은 건당 매출을 기록하는 가게는 좋은 성과를 더 자주 보일 가능성이 높습니다.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개업수 (개업 수): 0.0688</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양수 계수: 개업 수가 많을수록 양성 클래스(좋음, 1)를 예측하는 데 긍정적인 영향을 미칩니다.</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해석: 가게의 개업 수가 많을수록 좋은 성과를 더 자주 보일 가능성이 높습니다. 새로운 가게가 많은 지역은 좋은 성과를 더 기대할 수 있습니다.</a:t>
            </a:r>
            <a:endParaRPr sz="1200">
              <a:solidFill>
                <a:srgbClr val="374151"/>
              </a:solidFill>
              <a:highlight>
                <a:srgbClr val="F7F7F8"/>
              </a:highlight>
            </a:endParaRPr>
          </a:p>
          <a:p>
            <a:pPr marL="457200" lvl="0" indent="-228600" algn="l" rtl="0">
              <a:lnSpc>
                <a:spcPct val="115000"/>
              </a:lnSpc>
              <a:spcBef>
                <a:spcPts val="0"/>
              </a:spcBef>
              <a:spcAft>
                <a:spcPts val="0"/>
              </a:spcAft>
              <a:buClr>
                <a:srgbClr val="374151"/>
              </a:buClr>
              <a:buSzPts val="1200"/>
              <a:buNone/>
            </a:pPr>
            <a:r>
              <a:rPr lang="ko" sz="1200">
                <a:solidFill>
                  <a:srgbClr val="374151"/>
                </a:solidFill>
                <a:highlight>
                  <a:srgbClr val="F7F7F8"/>
                </a:highlight>
              </a:rPr>
              <a:t>폐업수 (폐업 수): -0.0971</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음수 계수: 폐업 수가 많을수록 양성 클래스(좋음, 1)를 예측하는 데 부정적인 영향을 미칩니다.</a:t>
            </a:r>
            <a:endParaRPr sz="1200">
              <a:solidFill>
                <a:srgbClr val="374151"/>
              </a:solidFill>
              <a:highlight>
                <a:srgbClr val="F7F7F8"/>
              </a:highlight>
            </a:endParaRPr>
          </a:p>
          <a:p>
            <a:pPr marL="914400" lvl="1" indent="-304800" algn="l" rtl="0">
              <a:lnSpc>
                <a:spcPct val="115000"/>
              </a:lnSpc>
              <a:spcBef>
                <a:spcPts val="0"/>
              </a:spcBef>
              <a:spcAft>
                <a:spcPts val="0"/>
              </a:spcAft>
              <a:buClr>
                <a:srgbClr val="374151"/>
              </a:buClr>
              <a:buSzPts val="1200"/>
              <a:buChar char="●"/>
            </a:pPr>
            <a:r>
              <a:rPr lang="ko" sz="1200">
                <a:solidFill>
                  <a:srgbClr val="374151"/>
                </a:solidFill>
                <a:highlight>
                  <a:srgbClr val="F7F7F8"/>
                </a:highlight>
              </a:rPr>
              <a:t>해석: 가게의 폐업 수가 많을수록 좋은 성과를 달성하기 어려울 것으로 예상됩니다. 따라서 폐업 수를 줄이는 노력이 필요할 것입니다.</a:t>
            </a:r>
            <a:endParaRPr sz="1200">
              <a:solidFill>
                <a:srgbClr val="374151"/>
              </a:solidFill>
              <a:highlight>
                <a:srgbClr val="F7F7F8"/>
              </a:highlight>
            </a:endParaRPr>
          </a:p>
          <a:p>
            <a:pPr marL="0" lvl="0" indent="0" algn="l" rtl="0">
              <a:lnSpc>
                <a:spcPct val="115000"/>
              </a:lnSpc>
              <a:spcBef>
                <a:spcPts val="1500"/>
              </a:spcBef>
              <a:spcAft>
                <a:spcPts val="0"/>
              </a:spcAft>
              <a:buNone/>
            </a:pPr>
            <a:endParaRPr sz="1050">
              <a:solidFill>
                <a:schemeClr val="dk1"/>
              </a:solidFill>
              <a:highlight>
                <a:srgbClr val="FFFFFF"/>
              </a:highlight>
            </a:endParaRPr>
          </a:p>
          <a:p>
            <a:pPr marL="0" lvl="0" indent="0" algn="l" rtl="0">
              <a:lnSpc>
                <a:spcPct val="115000"/>
              </a:lnSpc>
              <a:spcBef>
                <a:spcPts val="1500"/>
              </a:spcBef>
              <a:spcAft>
                <a:spcPts val="0"/>
              </a:spcAft>
              <a:buNone/>
            </a:pPr>
            <a:endParaRPr sz="1200">
              <a:solidFill>
                <a:srgbClr val="374151"/>
              </a:solidFill>
              <a:highlight>
                <a:srgbClr val="F7F7F8"/>
              </a:highlight>
            </a:endParaRPr>
          </a:p>
          <a:p>
            <a:pPr marL="0" lvl="0" indent="0" algn="l" rtl="0">
              <a:lnSpc>
                <a:spcPct val="115000"/>
              </a:lnSpc>
              <a:spcBef>
                <a:spcPts val="0"/>
              </a:spcBef>
              <a:spcAft>
                <a:spcPts val="0"/>
              </a:spcAft>
              <a:buNone/>
            </a:pPr>
            <a:endParaRPr sz="1400" b="1">
              <a:solidFill>
                <a:schemeClr val="dk1"/>
              </a:solidFill>
              <a:highlight>
                <a:schemeClr val="lt1"/>
              </a:highlight>
              <a:latin typeface="Malgun Gothic"/>
              <a:ea typeface="Malgun Gothic"/>
              <a:cs typeface="Malgun Gothic"/>
              <a:sym typeface="Malgun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7d2862e26c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7d2862e26c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lnSpc>
                <a:spcPct val="115000"/>
              </a:lnSpc>
              <a:spcBef>
                <a:spcPts val="1100"/>
              </a:spcBef>
              <a:spcAft>
                <a:spcPts val="0"/>
              </a:spcAft>
              <a:buClr>
                <a:schemeClr val="dk1"/>
              </a:buClr>
              <a:buSzPts val="1050"/>
              <a:buChar char="●"/>
            </a:pPr>
            <a:r>
              <a:rPr lang="ko" sz="1050">
                <a:solidFill>
                  <a:schemeClr val="dk1"/>
                </a:solidFill>
                <a:highlight>
                  <a:srgbClr val="FFFFFF"/>
                </a:highlight>
              </a:rPr>
              <a:t>각 특성이 예측에 어떤 영향을 미치는지를 나타냅니다. 양수 계수는 해당 특성이 양성 클래스(1)를 예측하는 데 긍정적인 영향을 미치는 것을 의미하며, 음수 계수는 해당 특성이 양성 클래스를 예측하는 데 부정적인 영향을 미치는 것을 나타냅니다.</a:t>
            </a:r>
            <a:endParaRPr sz="1050">
              <a:solidFill>
                <a:schemeClr val="dk1"/>
              </a:solidFill>
              <a:highlight>
                <a:srgbClr val="FFFFFF"/>
              </a:highlight>
            </a:endParaRPr>
          </a:p>
          <a:p>
            <a:pPr marL="0" lvl="0" indent="0" algn="l" rtl="0">
              <a:lnSpc>
                <a:spcPct val="115000"/>
              </a:lnSpc>
              <a:spcBef>
                <a:spcPts val="1500"/>
              </a:spcBef>
              <a:spcAft>
                <a:spcPts val="0"/>
              </a:spcAft>
              <a:buNone/>
            </a:pPr>
            <a:r>
              <a:rPr lang="ko" sz="1050">
                <a:solidFill>
                  <a:schemeClr val="dk1"/>
                </a:solidFill>
                <a:highlight>
                  <a:srgbClr val="FFFFFF"/>
                </a:highlight>
              </a:rPr>
              <a:t>구_번호: 2.6440231859998904</a:t>
            </a:r>
            <a:endParaRPr sz="1050">
              <a:solidFill>
                <a:schemeClr val="dk1"/>
              </a:solidFill>
              <a:highlight>
                <a:srgbClr val="FFFFFF"/>
              </a:highlight>
            </a:endParaRPr>
          </a:p>
          <a:p>
            <a:pPr marL="0" lvl="0" indent="0" algn="l" rtl="0">
              <a:lnSpc>
                <a:spcPct val="115000"/>
              </a:lnSpc>
              <a:spcBef>
                <a:spcPts val="1500"/>
              </a:spcBef>
              <a:spcAft>
                <a:spcPts val="0"/>
              </a:spcAft>
              <a:buNone/>
            </a:pPr>
            <a:r>
              <a:rPr lang="ko" sz="1050">
                <a:solidFill>
                  <a:schemeClr val="dk1"/>
                </a:solidFill>
                <a:highlight>
                  <a:srgbClr val="FFFFFF"/>
                </a:highlight>
              </a:rPr>
              <a:t>최근10년영업기간: 0.6377703314765396</a:t>
            </a:r>
            <a:endParaRPr sz="1050">
              <a:solidFill>
                <a:schemeClr val="dk1"/>
              </a:solidFill>
              <a:highlight>
                <a:srgbClr val="FFFFFF"/>
              </a:highlight>
            </a:endParaRPr>
          </a:p>
          <a:p>
            <a:pPr marL="0" lvl="0" indent="0" algn="l" rtl="0">
              <a:lnSpc>
                <a:spcPct val="115000"/>
              </a:lnSpc>
              <a:spcBef>
                <a:spcPts val="1500"/>
              </a:spcBef>
              <a:spcAft>
                <a:spcPts val="0"/>
              </a:spcAft>
              <a:buNone/>
            </a:pPr>
            <a:r>
              <a:rPr lang="ko" sz="1050">
                <a:solidFill>
                  <a:schemeClr val="dk1"/>
                </a:solidFill>
                <a:highlight>
                  <a:srgbClr val="FFFFFF"/>
                </a:highlight>
              </a:rPr>
              <a:t>건당_매출금액: 0.1867183282232077</a:t>
            </a:r>
            <a:endParaRPr sz="1050">
              <a:solidFill>
                <a:schemeClr val="dk1"/>
              </a:solidFill>
              <a:highlight>
                <a:srgbClr val="FFFFFF"/>
              </a:highlight>
            </a:endParaRPr>
          </a:p>
          <a:p>
            <a:pPr marL="0" lvl="0" indent="0" algn="l" rtl="0">
              <a:lnSpc>
                <a:spcPct val="115000"/>
              </a:lnSpc>
              <a:spcBef>
                <a:spcPts val="1500"/>
              </a:spcBef>
              <a:spcAft>
                <a:spcPts val="0"/>
              </a:spcAft>
              <a:buNone/>
            </a:pPr>
            <a:r>
              <a:rPr lang="ko" sz="1050">
                <a:solidFill>
                  <a:schemeClr val="dk1"/>
                </a:solidFill>
                <a:highlight>
                  <a:srgbClr val="FFFFFF"/>
                </a:highlight>
              </a:rPr>
              <a:t>폐업수: 0.09712459190219534</a:t>
            </a:r>
            <a:endParaRPr sz="1050">
              <a:solidFill>
                <a:schemeClr val="dk1"/>
              </a:solidFill>
              <a:highlight>
                <a:srgbClr val="FFFFFF"/>
              </a:highlight>
            </a:endParaRPr>
          </a:p>
          <a:p>
            <a:pPr marL="0" lvl="0" indent="0" algn="l" rtl="0">
              <a:lnSpc>
                <a:spcPct val="115000"/>
              </a:lnSpc>
              <a:spcBef>
                <a:spcPts val="0"/>
              </a:spcBef>
              <a:spcAft>
                <a:spcPts val="0"/>
              </a:spcAft>
              <a:buNone/>
            </a:pPr>
            <a:r>
              <a:rPr lang="ko" sz="1050">
                <a:solidFill>
                  <a:schemeClr val="dk1"/>
                </a:solidFill>
                <a:highlight>
                  <a:srgbClr val="FFFFFF"/>
                </a:highlight>
              </a:rPr>
              <a:t>개업수: 0.06883125764162085</a:t>
            </a:r>
            <a:endParaRPr sz="1050">
              <a:solidFill>
                <a:schemeClr val="dk1"/>
              </a:solidFill>
              <a:highlight>
                <a:srgbClr val="FFFFFF"/>
              </a:highlight>
            </a:endParaRPr>
          </a:p>
          <a:p>
            <a:pPr marL="0" lvl="0" indent="0" algn="l" rtl="0">
              <a:lnSpc>
                <a:spcPct val="115000"/>
              </a:lnSpc>
              <a:spcBef>
                <a:spcPts val="1500"/>
              </a:spcBef>
              <a:spcAft>
                <a:spcPts val="0"/>
              </a:spcAft>
              <a:buNone/>
            </a:pPr>
            <a:endParaRPr sz="1200">
              <a:solidFill>
                <a:srgbClr val="374151"/>
              </a:solidFill>
              <a:highlight>
                <a:srgbClr val="F7F7F8"/>
              </a:highlight>
            </a:endParaRPr>
          </a:p>
          <a:p>
            <a:pPr marL="0" lvl="0" indent="0" algn="l" rtl="0">
              <a:lnSpc>
                <a:spcPct val="115000"/>
              </a:lnSpc>
              <a:spcBef>
                <a:spcPts val="0"/>
              </a:spcBef>
              <a:spcAft>
                <a:spcPts val="0"/>
              </a:spcAft>
              <a:buNone/>
            </a:pPr>
            <a:endParaRPr sz="1400" b="1">
              <a:solidFill>
                <a:schemeClr val="dk1"/>
              </a:solidFill>
              <a:highlight>
                <a:schemeClr val="lt1"/>
              </a:highlight>
              <a:latin typeface="Malgun Gothic"/>
              <a:ea typeface="Malgun Gothic"/>
              <a:cs typeface="Malgun Gothic"/>
              <a:sym typeface="Malgun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7c9234a320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7c9234a32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000">
                <a:solidFill>
                  <a:srgbClr val="434343"/>
                </a:solidFill>
                <a:latin typeface="Dotum"/>
                <a:ea typeface="Dotum"/>
                <a:cs typeface="Dotum"/>
                <a:sym typeface="Dotum"/>
              </a:rPr>
              <a:t>1.기말프로젝트 권리금과 임대료 자료를 추가해 더 현실화된 모델링을 수행해 보겠습니다.</a:t>
            </a: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1000">
                <a:solidFill>
                  <a:srgbClr val="434343"/>
                </a:solidFill>
                <a:latin typeface="Dotum"/>
                <a:ea typeface="Dotum"/>
                <a:cs typeface="Dotum"/>
                <a:sym typeface="Dotum"/>
              </a:rPr>
              <a:t>​</a:t>
            </a: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1000">
                <a:solidFill>
                  <a:srgbClr val="434343"/>
                </a:solidFill>
                <a:latin typeface="Dotum"/>
                <a:ea typeface="Dotum"/>
                <a:cs typeface="Dotum"/>
                <a:sym typeface="Dotum"/>
              </a:rPr>
              <a:t>2. 마지막으로 사업 계획에 대해 설명드리면</a:t>
            </a: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1000">
                <a:solidFill>
                  <a:srgbClr val="434343"/>
                </a:solidFill>
                <a:latin typeface="Dotum"/>
                <a:ea typeface="Dotum"/>
                <a:cs typeface="Dotum"/>
                <a:sym typeface="Dotum"/>
              </a:rPr>
              <a:t>플랫폼에서는 초기 고객을 누가 잡느냐에 따라</a:t>
            </a:r>
            <a:endParaRPr sz="1000">
              <a:solidFill>
                <a:srgbClr val="434343"/>
              </a:solidFill>
              <a:latin typeface="Dotum"/>
              <a:ea typeface="Dotum"/>
              <a:cs typeface="Dotum"/>
              <a:sym typeface="Dotum"/>
            </a:endParaRPr>
          </a:p>
          <a:p>
            <a:pPr marL="0" lvl="0" indent="0" algn="l" rtl="0">
              <a:spcBef>
                <a:spcPts val="0"/>
              </a:spcBef>
              <a:spcAft>
                <a:spcPts val="0"/>
              </a:spcAft>
              <a:buNone/>
            </a:pPr>
            <a:r>
              <a:rPr lang="ko" sz="1000">
                <a:solidFill>
                  <a:srgbClr val="434343"/>
                </a:solidFill>
                <a:latin typeface="Dotum"/>
                <a:ea typeface="Dotum"/>
                <a:cs typeface="Dotum"/>
                <a:sym typeface="Dotum"/>
              </a:rPr>
              <a:t>매출과 수수료 부분에 우선순위가 정해집니다.</a:t>
            </a: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1000">
                <a:solidFill>
                  <a:srgbClr val="434343"/>
                </a:solidFill>
                <a:latin typeface="Dotum"/>
                <a:ea typeface="Dotum"/>
                <a:cs typeface="Dotum"/>
                <a:sym typeface="Dotum"/>
              </a:rPr>
              <a:t>창업컨설팅은 예비창업자들이 오픈을 준비하면 첫발을 딛는 곳이므로 이런점에서 우위를 점하는것을</a:t>
            </a: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1000">
                <a:solidFill>
                  <a:srgbClr val="434343"/>
                </a:solidFill>
                <a:latin typeface="Dotum"/>
                <a:ea typeface="Dotum"/>
                <a:cs typeface="Dotum"/>
                <a:sym typeface="Dotum"/>
              </a:rPr>
              <a:t>알수 있습니다. 저희 고객들을 네모, 인젠, 황학동온라인 등 다양한 기업과 연계시켜 수수료만 받아도 좋은 수익 모델이 될듯합니다.</a:t>
            </a:r>
            <a:endParaRPr sz="1000">
              <a:solidFill>
                <a:srgbClr val="434343"/>
              </a:solidFill>
              <a:latin typeface="Dotum"/>
              <a:ea typeface="Dotum"/>
              <a:cs typeface="Dotum"/>
              <a:sym typeface="Dotum"/>
            </a:endParaRPr>
          </a:p>
          <a:p>
            <a:pPr marL="0" lvl="0" indent="0" algn="l" rtl="0">
              <a:spcBef>
                <a:spcPts val="0"/>
              </a:spcBef>
              <a:spcAft>
                <a:spcPts val="0"/>
              </a:spcAft>
              <a:buClr>
                <a:schemeClr val="dk1"/>
              </a:buClr>
              <a:buSzPts val="1100"/>
              <a:buFont typeface="Arial"/>
              <a:buNone/>
            </a:pPr>
            <a:r>
              <a:rPr lang="ko" sz="1000">
                <a:solidFill>
                  <a:srgbClr val="434343"/>
                </a:solidFill>
                <a:latin typeface="Dotum"/>
                <a:ea typeface="Dotum"/>
                <a:cs typeface="Dotum"/>
                <a:sym typeface="Dotum"/>
              </a:rPr>
              <a:t>​</a:t>
            </a:r>
            <a:endParaRPr sz="1000">
              <a:solidFill>
                <a:srgbClr val="434343"/>
              </a:solidFill>
              <a:latin typeface="Dotum"/>
              <a:ea typeface="Dotum"/>
              <a:cs typeface="Dotum"/>
              <a:sym typeface="Dotum"/>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7d3882632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7d3882632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7140"/>
              </a:lnSpc>
              <a:spcBef>
                <a:spcPts val="0"/>
              </a:spcBef>
              <a:spcAft>
                <a:spcPts val="0"/>
              </a:spcAft>
              <a:buNone/>
            </a:pPr>
            <a:r>
              <a:rPr lang="ko" sz="1200">
                <a:solidFill>
                  <a:srgbClr val="666666"/>
                </a:solidFill>
              </a:rPr>
              <a:t>5. 자체 평가 의견</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 프로젝트 결과물에 대한 프로젝트 기획 의도와의 부합 정도 및 실무 활용 가능 정도</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 달성도, 완성도, 잘한점, 아쉬운점</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 프로젝트를 수행하면서 느낀점, 경험한 성과, 경력 계획 등과 연관시켜 팀 공통 의견 또는 개인 의견</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프로젝트 기획 의도 부합 및 실무 활용 가능성:</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우리의 목표는 창업하기 좋은 지역을 예측하는 모델의 정확도를 높이는 것이었으며, 이를 통해 실무에서 예측 모델을 개발하고 활용하는 데 도움이 될 것입니다. 이 프로젝트는 그 목표를 달성하기 위한 중요한 단계였습니다.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달성도, 완성도, 잘한점, 아쉬운점:</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달성도: 프로젝트 목표 중 일부를 달성했습니다. 모델의 정확도를 상당히 향상시켰고, 교차 검증 등 모델 평가를 통해 신뢰성 있는 결과를 얻었습니다.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완성도: 데이터 수집부터 전처리, 모델 튜닝, 평가 지표 계산 등을 체계적으로 수행했습니다.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잘한점: 데이터 분석 및 모델 개발 과정에서 팀원 간의 협업이 원활하게 진행되었습니다. 심도 깊은 EDA작업을 수행하고, 결과를 시각화하여 이해하기 쉽게 표현하는데 성공했습니다.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아쉬운점: 데이터 개수가 1000개로 제한되어 있다보니, 모델의 성능을 더 향상시키기 위해 다양한 알고리즘 및 특성 엔지니어링을 시도해 보았지만, 한계점이 존재 하였습니다. 이 부분을 더 개선하고자 합니다.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프로젝트를 수행하면서 느낀점 및 경험한 성과:</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프로젝트를 수행하면서 데이터 분석 및 머신러닝 모델 개발에 대한 실전 경험을 쌓을 수 있었습니다. 특히 데이터 수집, 전처리와 모델 평가 과정에서 많은 것을 배웠습니다. 또한, 팀원 간의 협업과 의사소통 능력을 향상시킬 수 있는 기회였습니다.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경력 계획 및 개인 의견:</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이 프로젝트를 통해 데이터 과학 및 머신러닝 분야에 대한 관심이 더 커졌습니다. 앞으로는 머신러닝 모델 개발과 데이터 분석 역량을 더 향상시키고, 실제 업무나 프로젝트에서 적용하고자 합니다. 또한, 팀원 간의 협업과 의사소통 능력을 강화하여 효율적인 팀 프로젝트를 진행할 수 있는 능력을 키우고자 합니다.</a:t>
            </a:r>
            <a:endParaRPr sz="1200">
              <a:solidFill>
                <a:srgbClr val="666666"/>
              </a:solidFill>
            </a:endParaRPr>
          </a:p>
          <a:p>
            <a:pPr marL="0" lvl="0" indent="0" algn="l" rtl="0">
              <a:lnSpc>
                <a:spcPct val="157140"/>
              </a:lnSpc>
              <a:spcBef>
                <a:spcPts val="1700"/>
              </a:spcBef>
              <a:spcAft>
                <a:spcPts val="0"/>
              </a:spcAft>
              <a:buNone/>
            </a:pPr>
            <a:endParaRPr sz="1200">
              <a:solidFill>
                <a:srgbClr val="666666"/>
              </a:solidFill>
            </a:endParaRPr>
          </a:p>
          <a:p>
            <a:pPr marL="0" lvl="0" indent="0" algn="l" rtl="0">
              <a:lnSpc>
                <a:spcPct val="157140"/>
              </a:lnSpc>
              <a:spcBef>
                <a:spcPts val="1700"/>
              </a:spcBef>
              <a:spcAft>
                <a:spcPts val="0"/>
              </a:spcAft>
              <a:buNone/>
            </a:pPr>
            <a:endParaRPr sz="1200">
              <a:solidFill>
                <a:srgbClr val="666666"/>
              </a:solidFill>
            </a:endParaRPr>
          </a:p>
          <a:p>
            <a:pPr marL="0" lvl="0" indent="0" algn="l" rtl="0">
              <a:lnSpc>
                <a:spcPct val="115000"/>
              </a:lnSpc>
              <a:spcBef>
                <a:spcPts val="1700"/>
              </a:spcBef>
              <a:spcAft>
                <a:spcPts val="0"/>
              </a:spcAft>
              <a:buNone/>
            </a:pPr>
            <a:endParaRPr sz="1400" b="1">
              <a:solidFill>
                <a:schemeClr val="dk1"/>
              </a:solidFill>
              <a:highlight>
                <a:schemeClr val="lt1"/>
              </a:highlight>
              <a:latin typeface="Malgun Gothic"/>
              <a:ea typeface="Malgun Gothic"/>
              <a:cs typeface="Malgun Gothic"/>
              <a:sym typeface="Malgun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7d3882632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7d3882632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7140"/>
              </a:lnSpc>
              <a:spcBef>
                <a:spcPts val="0"/>
              </a:spcBef>
              <a:spcAft>
                <a:spcPts val="0"/>
              </a:spcAft>
              <a:buNone/>
            </a:pPr>
            <a:r>
              <a:rPr lang="ko" sz="1200">
                <a:solidFill>
                  <a:srgbClr val="666666"/>
                </a:solidFill>
              </a:rPr>
              <a:t>5. 자체 평가 의견</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 프로젝트 결과물에 대한 프로젝트 기획 의도와의 부합 정도 및 실무 활용 가능 정도</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 달성도, 완성도, 잘한점, 아쉬운점</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 프로젝트를 수행하면서 느낀점, 경험한 성과, 경력 계획 등과 연관시켜 팀 공통 의견 또는 개인 의견</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프로젝트 기획 의도 부합 및 실무 활용 가능성:</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우리의 목표는 창업하기 좋은 지역을 예측하는 모델의 정확도를 높이는 것이었으며, 이를 통해 실무에서 예측 모델을 개발하고 활용하는 데 도움이 될 것입니다. 이 프로젝트는 그 목표를 달성하기 위한 중요한 단계였습니다.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달성도, 완성도, 잘한점, 아쉬운점:</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달성도: 프로젝트 목표 중 일부를 달성했습니다. 모델의 정확도를 상당히 향상시켰고, 교차 검증 등 모델 평가를 통해 신뢰성 있는 결과를 얻었습니다.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완성도: 데이터 수집부터 전처리, 모델 튜닝, 평가 지표 계산 등을 체계적으로 수행했습니다.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잘한점: 데이터 분석 및 모델 개발 과정에서 팀원 간의 협업이 원활하게 진행되었습니다. 심도 깊은 EDA작업을 수행하고, 결과를 시각화하여 이해하기 쉽게 표현하는데 성공했습니다.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아쉬운점: 데이터 개수가 1000개로 제한되어 있다보니, 모델의 성능을 더 향상시키기 위해 다양한 알고리즘 및 특성 엔지니어링을 시도해 보았지만, 한계점이 존재 하였습니다. 이 부분을 더 개선하고자 합니다.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프로젝트를 수행하면서 느낀점 및 경험한 성과:</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프로젝트를 수행하면서 데이터 분석 및 머신러닝 모델 개발에 대한 실전 경험을 쌓을 수 있었습니다. 특히 데이터 수집, 전처리와 모델 평가 과정에서 많은 것을 배웠습니다. 또한, 팀원 간의 협업과 의사소통 능력을 향상시킬 수 있는 기회였습니다.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경력 계획 및 개인 의견:</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이 프로젝트를 통해 데이터 과학 및 머신러닝 분야에 대한 관심이 더 커졌습니다. 앞으로는 머신러닝 모델 개발과 데이터 분석 역량을 더 향상시키고, 실제 업무나 프로젝트에서 적용하고자 합니다. 또한, 팀원 간의 협업과 의사소통 능력을 강화하여 효율적인 팀 프로젝트를 진행할 수 있는 능력을 키우고자 합니다.</a:t>
            </a:r>
            <a:endParaRPr sz="1200">
              <a:solidFill>
                <a:srgbClr val="666666"/>
              </a:solidFill>
            </a:endParaRPr>
          </a:p>
          <a:p>
            <a:pPr marL="0" lvl="0" indent="0" algn="l" rtl="0">
              <a:lnSpc>
                <a:spcPct val="157140"/>
              </a:lnSpc>
              <a:spcBef>
                <a:spcPts val="1700"/>
              </a:spcBef>
              <a:spcAft>
                <a:spcPts val="0"/>
              </a:spcAft>
              <a:buNone/>
            </a:pPr>
            <a:endParaRPr sz="1200">
              <a:solidFill>
                <a:srgbClr val="666666"/>
              </a:solidFill>
            </a:endParaRPr>
          </a:p>
          <a:p>
            <a:pPr marL="0" lvl="0" indent="0" algn="l" rtl="0">
              <a:lnSpc>
                <a:spcPct val="157140"/>
              </a:lnSpc>
              <a:spcBef>
                <a:spcPts val="1700"/>
              </a:spcBef>
              <a:spcAft>
                <a:spcPts val="0"/>
              </a:spcAft>
              <a:buNone/>
            </a:pPr>
            <a:endParaRPr sz="1200">
              <a:solidFill>
                <a:srgbClr val="666666"/>
              </a:solidFill>
            </a:endParaRPr>
          </a:p>
          <a:p>
            <a:pPr marL="0" lvl="0" indent="0" algn="l" rtl="0">
              <a:lnSpc>
                <a:spcPct val="115000"/>
              </a:lnSpc>
              <a:spcBef>
                <a:spcPts val="1700"/>
              </a:spcBef>
              <a:spcAft>
                <a:spcPts val="0"/>
              </a:spcAft>
              <a:buNone/>
            </a:pPr>
            <a:endParaRPr sz="1400" b="1">
              <a:solidFill>
                <a:schemeClr val="dk1"/>
              </a:solidFill>
              <a:highlight>
                <a:schemeClr val="lt1"/>
              </a:highlight>
              <a:latin typeface="Malgun Gothic"/>
              <a:ea typeface="Malgun Gothic"/>
              <a:cs typeface="Malgun Gothic"/>
              <a:sym typeface="Malgun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7d3882632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7d3882632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7140"/>
              </a:lnSpc>
              <a:spcBef>
                <a:spcPts val="0"/>
              </a:spcBef>
              <a:spcAft>
                <a:spcPts val="0"/>
              </a:spcAft>
              <a:buNone/>
            </a:pPr>
            <a:r>
              <a:rPr lang="ko" sz="1200">
                <a:solidFill>
                  <a:srgbClr val="666666"/>
                </a:solidFill>
              </a:rPr>
              <a:t>5. 자체 평가 의견</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 프로젝트 결과물에 대한 프로젝트 기획 의도와의 부합 정도 및 실무 활용 가능 정도</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 달성도, 완성도, 잘한점, 아쉬운점</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 프로젝트를 수행하면서 느낀점, 경험한 성과, 경력 계획 등과 연관시켜 팀 공통 의견 또는 개인 의견</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프로젝트 기획 의도 부합 및 실무 활용 가능성:</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우리의 목표는 창업하기 좋은 지역을 예측하는 모델의 정확도를 높이는 것이었으며, 이를 통해 실무에서 예측 모델을 개발하고 활용하는 데 도움이 될 것입니다. 이 프로젝트는 그 목표를 달성하기 위한 중요한 단계였습니다.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달성도, 완성도, 잘한점, 아쉬운점:</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달성도: 프로젝트 목표 중 일부를 달성했습니다. 모델의 정확도를 상당히 향상시켰고, 교차 검증 등 모델 평가를 통해 신뢰성 있는 결과를 얻었습니다.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완성도: 데이터 수집부터 전처리, 모델 튜닝, 평가 지표 계산 등을 체계적으로 수행했습니다.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잘한점: 데이터 분석 및 모델 개발 과정에서 팀원 간의 협업이 원활하게 진행되었습니다. 심도 깊은 EDA작업을 수행하고, 결과를 시각화하여 이해하기 쉽게 표현하는데 성공했습니다.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아쉬운점: 데이터 개수가 1000개로 제한되어 있다보니, 모델의 성능을 더 향상시키기 위해 다양한 알고리즘 및 특성 엔지니어링을 시도해 보았지만, 한계점이 존재 하였습니다. 이 부분을 더 개선하고자 합니다.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프로젝트를 수행하면서 느낀점 및 경험한 성과:</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프로젝트를 수행하면서 데이터 분석 및 머신러닝 모델 개발에 대한 실전 경험을 쌓을 수 있었습니다. 특히 데이터 수집, 전처리와 모델 평가 과정에서 많은 것을 배웠습니다. 또한, 팀원 간의 협업과 의사소통 능력을 향상시킬 수 있는 기회였습니다.</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경력 계획 및 개인 의견:</a:t>
            </a:r>
            <a:endParaRPr sz="1200">
              <a:solidFill>
                <a:srgbClr val="666666"/>
              </a:solidFill>
            </a:endParaRPr>
          </a:p>
          <a:p>
            <a:pPr marL="0" lvl="0" indent="0" algn="l" rtl="0">
              <a:lnSpc>
                <a:spcPct val="157140"/>
              </a:lnSpc>
              <a:spcBef>
                <a:spcPts val="1700"/>
              </a:spcBef>
              <a:spcAft>
                <a:spcPts val="0"/>
              </a:spcAft>
              <a:buNone/>
            </a:pPr>
            <a:r>
              <a:rPr lang="ko" sz="1200">
                <a:solidFill>
                  <a:srgbClr val="666666"/>
                </a:solidFill>
              </a:rPr>
              <a:t>이 프로젝트를 통해 데이터 과학 및 머신러닝 분야에 대한 관심이 더 커졌습니다. 앞으로는 머신러닝 모델 개발과 데이터 분석 역량을 더 향상시키고, 실제 업무나 프로젝트에서 적용하고자 합니다. 또한, 팀원 간의 협업과 의사소통 능력을 강화하여 효율적인 팀 프로젝트를 진행할 수 있는 능력을 키우고자 합니다.</a:t>
            </a:r>
            <a:endParaRPr sz="1200">
              <a:solidFill>
                <a:srgbClr val="666666"/>
              </a:solidFill>
            </a:endParaRPr>
          </a:p>
          <a:p>
            <a:pPr marL="0" lvl="0" indent="0" algn="l" rtl="0">
              <a:lnSpc>
                <a:spcPct val="157140"/>
              </a:lnSpc>
              <a:spcBef>
                <a:spcPts val="1700"/>
              </a:spcBef>
              <a:spcAft>
                <a:spcPts val="0"/>
              </a:spcAft>
              <a:buNone/>
            </a:pPr>
            <a:endParaRPr sz="1200">
              <a:solidFill>
                <a:srgbClr val="666666"/>
              </a:solidFill>
            </a:endParaRPr>
          </a:p>
          <a:p>
            <a:pPr marL="0" lvl="0" indent="0" algn="l" rtl="0">
              <a:lnSpc>
                <a:spcPct val="157140"/>
              </a:lnSpc>
              <a:spcBef>
                <a:spcPts val="1700"/>
              </a:spcBef>
              <a:spcAft>
                <a:spcPts val="0"/>
              </a:spcAft>
              <a:buNone/>
            </a:pPr>
            <a:endParaRPr sz="1200">
              <a:solidFill>
                <a:srgbClr val="666666"/>
              </a:solidFill>
            </a:endParaRPr>
          </a:p>
          <a:p>
            <a:pPr marL="0" lvl="0" indent="0" algn="l" rtl="0">
              <a:lnSpc>
                <a:spcPct val="115000"/>
              </a:lnSpc>
              <a:spcBef>
                <a:spcPts val="1700"/>
              </a:spcBef>
              <a:spcAft>
                <a:spcPts val="0"/>
              </a:spcAft>
              <a:buNone/>
            </a:pPr>
            <a:endParaRPr sz="1400" b="1">
              <a:solidFill>
                <a:schemeClr val="dk1"/>
              </a:solidFill>
              <a:highlight>
                <a:schemeClr val="lt1"/>
              </a:highlight>
              <a:latin typeface="Malgun Gothic"/>
              <a:ea typeface="Malgun Gothic"/>
              <a:cs typeface="Malgun Gothic"/>
              <a:sym typeface="Malgun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7c4824f1a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7c4824f1a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7d36f11551_3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27d36f11551_3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774f1fb3a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774f1fb3a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434343"/>
                </a:solidFill>
                <a:latin typeface="Dotum"/>
                <a:ea typeface="Dotum"/>
                <a:cs typeface="Dotum"/>
                <a:sym typeface="Dotum"/>
              </a:rPr>
              <a:t>역할분담은 보시는 바와 같습니다</a:t>
            </a:r>
            <a:endParaRPr sz="900">
              <a:solidFill>
                <a:srgbClr val="434343"/>
              </a:solidFill>
              <a:latin typeface="Dotum"/>
              <a:ea typeface="Dotum"/>
              <a:cs typeface="Dotum"/>
              <a:sym typeface="Dotum"/>
            </a:endParaRPr>
          </a:p>
          <a:p>
            <a:pPr marL="0" lvl="0" indent="0" algn="l" rtl="0">
              <a:spcBef>
                <a:spcPts val="0"/>
              </a:spcBef>
              <a:spcAft>
                <a:spcPts val="0"/>
              </a:spcAft>
              <a:buNone/>
            </a:pP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(담당업무는 단답형이 나을듯!~ 굳이 자세히 설명 할 필요는 없는 듯함!)</a:t>
            </a:r>
            <a:endParaRPr sz="900">
              <a:solidFill>
                <a:srgbClr val="434343"/>
              </a:solidFill>
              <a:latin typeface="Dotum"/>
              <a:ea typeface="Dotum"/>
              <a:cs typeface="Dotum"/>
              <a:sym typeface="Dotum"/>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7d36f11551_3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7d36f11551_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434343"/>
                </a:solidFill>
                <a:latin typeface="Dotum"/>
                <a:ea typeface="Dotum"/>
                <a:cs typeface="Dotum"/>
                <a:sym typeface="Dotum"/>
              </a:rPr>
              <a:t>진행사항은 보시는 바와 같습니다</a:t>
            </a:r>
            <a:endParaRPr sz="900">
              <a:solidFill>
                <a:srgbClr val="434343"/>
              </a:solidFill>
              <a:latin typeface="Dotum"/>
              <a:ea typeface="Dotum"/>
              <a:cs typeface="Dotum"/>
              <a:sym typeface="Dotum"/>
            </a:endParaRPr>
          </a:p>
          <a:p>
            <a:pPr marL="0" lvl="0" indent="0" algn="l" rtl="0">
              <a:spcBef>
                <a:spcPts val="0"/>
              </a:spcBef>
              <a:spcAft>
                <a:spcPts val="0"/>
              </a:spcAft>
              <a:buNone/>
            </a:pPr>
            <a:endParaRPr sz="900">
              <a:solidFill>
                <a:srgbClr val="434343"/>
              </a:solidFill>
              <a:latin typeface="Dotum"/>
              <a:ea typeface="Dotum"/>
              <a:cs typeface="Dotum"/>
              <a:sym typeface="Dotum"/>
            </a:endParaRPr>
          </a:p>
          <a:p>
            <a:pPr marL="0" lvl="0" indent="0" algn="l" rtl="0">
              <a:spcBef>
                <a:spcPts val="0"/>
              </a:spcBef>
              <a:spcAft>
                <a:spcPts val="0"/>
              </a:spcAft>
              <a:buNone/>
            </a:pPr>
            <a:r>
              <a:rPr lang="ko" sz="900">
                <a:solidFill>
                  <a:srgbClr val="434343"/>
                </a:solidFill>
                <a:latin typeface="Dotum"/>
                <a:ea typeface="Dotum"/>
                <a:cs typeface="Dotum"/>
                <a:sym typeface="Dotum"/>
              </a:rPr>
              <a:t>(시연 동영상 제작, 및 발표는 없음으로 삭제해야 할듯!)</a:t>
            </a:r>
            <a:endParaRPr sz="900">
              <a:solidFill>
                <a:srgbClr val="434343"/>
              </a:solidFill>
              <a:latin typeface="Dotum"/>
              <a:ea typeface="Dotum"/>
              <a:cs typeface="Dotum"/>
              <a:sym typeface="Dotum"/>
            </a:endParaRPr>
          </a:p>
          <a:p>
            <a:pPr marL="0" lvl="0" indent="0" algn="l" rtl="0">
              <a:spcBef>
                <a:spcPts val="0"/>
              </a:spcBef>
              <a:spcAft>
                <a:spcPts val="0"/>
              </a:spcAft>
              <a:buNone/>
            </a:pPr>
            <a:endParaRPr sz="900">
              <a:solidFill>
                <a:srgbClr val="434343"/>
              </a:solidFill>
              <a:latin typeface="Dotum"/>
              <a:ea typeface="Dotum"/>
              <a:cs typeface="Dotum"/>
              <a:sym typeface="Dotum"/>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43bcf3dec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43bcf3dec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a:solidFill>
                  <a:schemeClr val="dk1"/>
                </a:solidFill>
              </a:rPr>
              <a:t>22년 1~4분기별, 서울시 자치구, 외식업종, 매출등급을 예상하기 위한</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a:solidFill>
                  <a:schemeClr val="dk1"/>
                </a:solidFill>
              </a:rPr>
              <a:t>메인 데이터 테이블 생성을 위한 전처리</a:t>
            </a:r>
            <a:endParaRPr>
              <a:solidFill>
                <a:schemeClr val="dk1"/>
              </a:solidFill>
            </a:endParaRPr>
          </a:p>
          <a:p>
            <a:pPr marL="0" lvl="0" indent="0" algn="l" rtl="0">
              <a:spcBef>
                <a:spcPts val="0"/>
              </a:spcBef>
              <a:spcAft>
                <a:spcPts val="0"/>
              </a:spcAft>
              <a:buClr>
                <a:schemeClr val="dk1"/>
              </a:buClr>
              <a:buSzPts val="1100"/>
              <a:buFont typeface="Arial"/>
              <a:buNone/>
            </a:pPr>
            <a:endParaRPr sz="1200">
              <a:solidFill>
                <a:srgbClr val="374151"/>
              </a:solidFill>
              <a:highlight>
                <a:srgbClr val="F7F7F8"/>
              </a:highlight>
            </a:endParaRPr>
          </a:p>
          <a:p>
            <a:pPr marL="0" lvl="0" indent="0" algn="l" rtl="0">
              <a:lnSpc>
                <a:spcPct val="115000"/>
              </a:lnSpc>
              <a:spcBef>
                <a:spcPts val="0"/>
              </a:spcBef>
              <a:spcAft>
                <a:spcPts val="0"/>
              </a:spcAft>
              <a:buClr>
                <a:schemeClr val="dk1"/>
              </a:buClr>
              <a:buSzPts val="1100"/>
              <a:buFont typeface="Arial"/>
              <a:buNone/>
            </a:pPr>
            <a:r>
              <a:rPr lang="ko">
                <a:solidFill>
                  <a:schemeClr val="dk1"/>
                </a:solidFill>
              </a:rPr>
              <a:t>데이터 소스: 서울시 공공데이터 포털</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a:solidFill>
                  <a:schemeClr val="dk1"/>
                </a:solidFill>
              </a:rPr>
              <a:t>변수: 분기당 매출금액, 외식업종 10개, 상권구분, 개업율, 폐업율, 생존률, 최근 10년 영업 기간, 요일별 매출금액, 남여별 매출금액, 시간대별 매출금액, 연령대별 매출금액, 점포수, 상권구분, 유동인구 등</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a:solidFill>
                  <a:schemeClr val="dk1"/>
                </a:solidFill>
              </a:rPr>
              <a:t>데이터 수집 및 가공</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22년 분기(1~4), 서울시 자치구, 외식 업종, 매출등급 전처리</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위 데이터(키)와 개폐업, 생존율, 최신영업기간 데이터 결합 및 전처리</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위 데이터(키,개폐업 등)와 매출 데이터 결합 및 전처리</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타입변경, 문자제거 전처리</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탐색적 데이터 분석 및 시각화 (EDA)</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머신러닝 적용을 위한 주요 데이터 인코딩 전처리</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머신러닝 모델링</a:t>
            </a:r>
            <a:endParaRPr>
              <a:solidFill>
                <a:schemeClr val="dk1"/>
              </a:solidFill>
            </a:endParaRPr>
          </a:p>
          <a:p>
            <a:pPr marL="0" lvl="0" indent="0" algn="l" rtl="0">
              <a:spcBef>
                <a:spcPts val="0"/>
              </a:spcBef>
              <a:spcAft>
                <a:spcPts val="0"/>
              </a:spcAft>
              <a:buClr>
                <a:schemeClr val="dk1"/>
              </a:buClr>
              <a:buSzPts val="1100"/>
              <a:buFont typeface="Arial"/>
              <a:buNone/>
            </a:pPr>
            <a:endParaRPr sz="1200">
              <a:solidFill>
                <a:srgbClr val="374151"/>
              </a:solidFill>
              <a:highlight>
                <a:srgbClr val="F7F7F8"/>
              </a:highlight>
            </a:endParaRPr>
          </a:p>
          <a:p>
            <a:pPr marL="0" lvl="0" indent="0" algn="l" rtl="0">
              <a:spcBef>
                <a:spcPts val="0"/>
              </a:spcBef>
              <a:spcAft>
                <a:spcPts val="0"/>
              </a:spcAft>
              <a:buNone/>
            </a:pPr>
            <a:endParaRPr sz="1200">
              <a:solidFill>
                <a:srgbClr val="374151"/>
              </a:solidFill>
              <a:highlight>
                <a:srgbClr val="F7F7F8"/>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3bcf3dec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3bcf3dec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
                <a:solidFill>
                  <a:schemeClr val="dk1"/>
                </a:solidFill>
              </a:rPr>
              <a:t>22년 1~4분기별, 서울시 자치구, 외식업종, 매출등급을 예상하기 위한</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a:solidFill>
                  <a:schemeClr val="dk1"/>
                </a:solidFill>
              </a:rPr>
              <a:t>메인 데이터 테이블 생성을 위한 전처리</a:t>
            </a:r>
            <a:endParaRPr>
              <a:solidFill>
                <a:schemeClr val="dk1"/>
              </a:solidFill>
            </a:endParaRPr>
          </a:p>
          <a:p>
            <a:pPr marL="0" lvl="0" indent="0" algn="l" rtl="0">
              <a:spcBef>
                <a:spcPts val="0"/>
              </a:spcBef>
              <a:spcAft>
                <a:spcPts val="0"/>
              </a:spcAft>
              <a:buClr>
                <a:schemeClr val="dk1"/>
              </a:buClr>
              <a:buSzPts val="1100"/>
              <a:buFont typeface="Arial"/>
              <a:buNone/>
            </a:pPr>
            <a:endParaRPr sz="1200">
              <a:solidFill>
                <a:srgbClr val="374151"/>
              </a:solidFill>
              <a:highlight>
                <a:srgbClr val="F7F7F8"/>
              </a:highlight>
            </a:endParaRPr>
          </a:p>
          <a:p>
            <a:pPr marL="0" lvl="0" indent="0" algn="l" rtl="0">
              <a:lnSpc>
                <a:spcPct val="115000"/>
              </a:lnSpc>
              <a:spcBef>
                <a:spcPts val="0"/>
              </a:spcBef>
              <a:spcAft>
                <a:spcPts val="0"/>
              </a:spcAft>
              <a:buClr>
                <a:schemeClr val="dk1"/>
              </a:buClr>
              <a:buSzPts val="1100"/>
              <a:buFont typeface="Arial"/>
              <a:buNone/>
            </a:pPr>
            <a:r>
              <a:rPr lang="ko">
                <a:solidFill>
                  <a:schemeClr val="dk1"/>
                </a:solidFill>
              </a:rPr>
              <a:t>데이터 소스: 서울시 공공데이터 포털</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a:solidFill>
                  <a:schemeClr val="dk1"/>
                </a:solidFill>
              </a:rPr>
              <a:t>변수: 분기당 매출금액, 외식업종 10개, 상권구분, 개업율, 폐업율, 생존률, 최근 10년 영업 기간, 요일별 매출금액, 남여별 매출금액, 시간대별 매출금액, 연령대별 매출금액, 점포수, 상권구분, 유동인구 등</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ko">
                <a:solidFill>
                  <a:schemeClr val="dk1"/>
                </a:solidFill>
              </a:rPr>
              <a:t>데이터 수집 및 가공</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22년 분기(1~4), 서울시 자치구, 외식 업종, 매출등급 전처리</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위 데이터(키)와 개폐업, 생존율, 최신영업기간 데이터 결합 및 전처리</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위 데이터(키,개폐업 등)와 매출 데이터 결합 및 전처리</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타입변경, 문자제거 전처리</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탐색적 데이터 분석 및 시각화 (EDA)</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머신러닝 적용을 위한 주요 데이터 인코딩 전처리</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ko">
                <a:solidFill>
                  <a:schemeClr val="dk1"/>
                </a:solidFill>
              </a:rPr>
              <a:t>머신러닝 모델링</a:t>
            </a:r>
            <a:endParaRPr>
              <a:solidFill>
                <a:schemeClr val="dk1"/>
              </a:solidFill>
            </a:endParaRPr>
          </a:p>
          <a:p>
            <a:pPr marL="0" lvl="0" indent="0" algn="l" rtl="0">
              <a:spcBef>
                <a:spcPts val="0"/>
              </a:spcBef>
              <a:spcAft>
                <a:spcPts val="0"/>
              </a:spcAft>
              <a:buClr>
                <a:schemeClr val="dk1"/>
              </a:buClr>
              <a:buSzPts val="1100"/>
              <a:buFont typeface="Arial"/>
              <a:buNone/>
            </a:pPr>
            <a:endParaRPr sz="1200">
              <a:solidFill>
                <a:srgbClr val="374151"/>
              </a:solidFill>
              <a:highlight>
                <a:srgbClr val="F7F7F8"/>
              </a:highlight>
            </a:endParaRPr>
          </a:p>
          <a:p>
            <a:pPr marL="0" lvl="0" indent="0" algn="l" rtl="0">
              <a:spcBef>
                <a:spcPts val="0"/>
              </a:spcBef>
              <a:spcAft>
                <a:spcPts val="0"/>
              </a:spcAft>
              <a:buNone/>
            </a:pPr>
            <a:endParaRPr sz="1200">
              <a:solidFill>
                <a:srgbClr val="374151"/>
              </a:solidFill>
              <a:highlight>
                <a:srgbClr val="F7F7F8"/>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3" name="Google Shape;53;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grpSp>
        <p:nvGrpSpPr>
          <p:cNvPr id="9" name="Google Shape;9;p1"/>
          <p:cNvGrpSpPr/>
          <p:nvPr/>
        </p:nvGrpSpPr>
        <p:grpSpPr>
          <a:xfrm>
            <a:off x="0" y="0"/>
            <a:ext cx="9143950" cy="5143750"/>
            <a:chOff x="0" y="0"/>
            <a:chExt cx="9143950" cy="5143750"/>
          </a:xfrm>
        </p:grpSpPr>
        <p:sp>
          <p:nvSpPr>
            <p:cNvPr id="10" name="Google Shape;10;p1"/>
            <p:cNvSpPr/>
            <p:nvPr/>
          </p:nvSpPr>
          <p:spPr>
            <a:xfrm>
              <a:off x="0" y="0"/>
              <a:ext cx="4572000" cy="2533200"/>
            </a:xfrm>
            <a:prstGeom prst="rect">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
            <p:cNvSpPr/>
            <p:nvPr/>
          </p:nvSpPr>
          <p:spPr>
            <a:xfrm>
              <a:off x="4571875" y="275"/>
              <a:ext cx="4572000" cy="2533200"/>
            </a:xfrm>
            <a:prstGeom prst="rect">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
            <p:cNvSpPr/>
            <p:nvPr/>
          </p:nvSpPr>
          <p:spPr>
            <a:xfrm>
              <a:off x="75" y="2533475"/>
              <a:ext cx="4572000" cy="2610000"/>
            </a:xfrm>
            <a:prstGeom prst="rect">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
            <p:cNvSpPr/>
            <p:nvPr/>
          </p:nvSpPr>
          <p:spPr>
            <a:xfrm>
              <a:off x="4571950" y="2533750"/>
              <a:ext cx="4572000" cy="2610000"/>
            </a:xfrm>
            <a:prstGeom prst="rect">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1"/>
          <p:cNvSpPr/>
          <p:nvPr/>
        </p:nvSpPr>
        <p:spPr>
          <a:xfrm>
            <a:off x="45800" y="45800"/>
            <a:ext cx="9052500" cy="505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jp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263408" y="6704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ko" sz="5000">
                <a:solidFill>
                  <a:srgbClr val="434343"/>
                </a:solidFill>
                <a:latin typeface="Dotum"/>
                <a:ea typeface="Dotum"/>
                <a:cs typeface="Dotum"/>
                <a:sym typeface="Dotum"/>
              </a:rPr>
              <a:t>서울시 자치구의</a:t>
            </a:r>
            <a:endParaRPr sz="5000">
              <a:solidFill>
                <a:srgbClr val="434343"/>
              </a:solidFill>
              <a:latin typeface="Dotum"/>
              <a:ea typeface="Dotum"/>
              <a:cs typeface="Dotum"/>
              <a:sym typeface="Dotum"/>
            </a:endParaRPr>
          </a:p>
          <a:p>
            <a:pPr marL="0" lvl="0" indent="0" algn="ctr" rtl="0">
              <a:lnSpc>
                <a:spcPct val="100000"/>
              </a:lnSpc>
              <a:spcBef>
                <a:spcPts val="0"/>
              </a:spcBef>
              <a:spcAft>
                <a:spcPts val="0"/>
              </a:spcAft>
              <a:buSzPts val="5200"/>
              <a:buNone/>
            </a:pPr>
            <a:r>
              <a:rPr lang="ko" sz="5000">
                <a:solidFill>
                  <a:srgbClr val="434343"/>
                </a:solidFill>
                <a:latin typeface="Dotum"/>
                <a:ea typeface="Dotum"/>
                <a:cs typeface="Dotum"/>
                <a:sym typeface="Dotum"/>
              </a:rPr>
              <a:t>외식업종 창업정보 제안</a:t>
            </a:r>
            <a:endParaRPr sz="5000">
              <a:solidFill>
                <a:srgbClr val="434343"/>
              </a:solidFill>
              <a:latin typeface="Dotum"/>
              <a:ea typeface="Dotum"/>
              <a:cs typeface="Dotum"/>
              <a:sym typeface="Dotum"/>
            </a:endParaRPr>
          </a:p>
        </p:txBody>
      </p:sp>
      <p:sp>
        <p:nvSpPr>
          <p:cNvPr id="61" name="Google Shape;61;p13"/>
          <p:cNvSpPr txBox="1">
            <a:spLocks noGrp="1"/>
          </p:cNvSpPr>
          <p:nvPr>
            <p:ph type="subTitle" idx="1"/>
          </p:nvPr>
        </p:nvSpPr>
        <p:spPr>
          <a:xfrm>
            <a:off x="329700" y="3178300"/>
            <a:ext cx="8520600" cy="61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ko" sz="3000">
                <a:solidFill>
                  <a:srgbClr val="666666"/>
                </a:solidFill>
                <a:latin typeface="Gulim"/>
                <a:ea typeface="Gulim"/>
                <a:cs typeface="Gulim"/>
                <a:sym typeface="Gulim"/>
              </a:rPr>
              <a:t>서울 25개 자치구 통합 솔루션</a:t>
            </a:r>
            <a:endParaRPr sz="3000">
              <a:solidFill>
                <a:srgbClr val="666666"/>
              </a:solidFill>
              <a:latin typeface="Gulim"/>
              <a:ea typeface="Gulim"/>
              <a:cs typeface="Gulim"/>
              <a:sym typeface="Gulim"/>
            </a:endParaRPr>
          </a:p>
        </p:txBody>
      </p:sp>
      <p:sp>
        <p:nvSpPr>
          <p:cNvPr id="62" name="Google Shape;62;p13"/>
          <p:cNvSpPr txBox="1"/>
          <p:nvPr/>
        </p:nvSpPr>
        <p:spPr>
          <a:xfrm>
            <a:off x="5995125" y="4383375"/>
            <a:ext cx="2961000" cy="514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500"/>
              <a:buFont typeface="Arial"/>
              <a:buNone/>
            </a:pPr>
            <a:r>
              <a:rPr lang="ko" sz="2500" i="0" u="none" strike="noStrike" cap="none">
                <a:solidFill>
                  <a:srgbClr val="4A86E8"/>
                </a:solidFill>
                <a:latin typeface="Dotum"/>
                <a:ea typeface="Dotum"/>
                <a:cs typeface="Dotum"/>
                <a:sym typeface="Dotum"/>
              </a:rPr>
              <a:t>NF4 세미 프로젝트</a:t>
            </a:r>
            <a:endParaRPr sz="2500" i="0" u="none" strike="noStrike" cap="none">
              <a:solidFill>
                <a:srgbClr val="4A86E8"/>
              </a:solidFill>
              <a:latin typeface="Dotum"/>
              <a:ea typeface="Dotum"/>
              <a:cs typeface="Dotum"/>
              <a:sym typeface="Dot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5500" y="247075"/>
            <a:ext cx="763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ko" sz="2820">
                <a:latin typeface="Malgun Gothic"/>
                <a:ea typeface="Malgun Gothic"/>
                <a:cs typeface="Malgun Gothic"/>
                <a:sym typeface="Malgun Gothic"/>
              </a:rPr>
              <a:t>데이터 수집 및 전처리</a:t>
            </a:r>
            <a:r>
              <a:rPr lang="ko" sz="2020">
                <a:latin typeface="Malgun Gothic"/>
                <a:ea typeface="Malgun Gothic"/>
                <a:cs typeface="Malgun Gothic"/>
                <a:sym typeface="Malgun Gothic"/>
              </a:rPr>
              <a:t>(매출등급 비율 조정)</a:t>
            </a:r>
            <a:endParaRPr sz="2020">
              <a:latin typeface="Malgun Gothic"/>
              <a:ea typeface="Malgun Gothic"/>
              <a:cs typeface="Malgun Gothic"/>
              <a:sym typeface="Malgun Gothic"/>
            </a:endParaRPr>
          </a:p>
        </p:txBody>
      </p:sp>
      <p:pic>
        <p:nvPicPr>
          <p:cNvPr id="152" name="Google Shape;152;p22"/>
          <p:cNvPicPr preferRelativeResize="0"/>
          <p:nvPr/>
        </p:nvPicPr>
        <p:blipFill rotWithShape="1">
          <a:blip r:embed="rId3">
            <a:alphaModFix/>
          </a:blip>
          <a:srcRect b="61820"/>
          <a:stretch/>
        </p:blipFill>
        <p:spPr>
          <a:xfrm>
            <a:off x="457200" y="1890000"/>
            <a:ext cx="3420001" cy="2192750"/>
          </a:xfrm>
          <a:prstGeom prst="rect">
            <a:avLst/>
          </a:prstGeom>
          <a:noFill/>
          <a:ln>
            <a:noFill/>
          </a:ln>
        </p:spPr>
      </p:pic>
      <p:pic>
        <p:nvPicPr>
          <p:cNvPr id="153" name="Google Shape;153;p22"/>
          <p:cNvPicPr preferRelativeResize="0"/>
          <p:nvPr/>
        </p:nvPicPr>
        <p:blipFill rotWithShape="1">
          <a:blip r:embed="rId3">
            <a:alphaModFix/>
          </a:blip>
          <a:srcRect t="37500"/>
          <a:stretch/>
        </p:blipFill>
        <p:spPr>
          <a:xfrm>
            <a:off x="4089800" y="1395000"/>
            <a:ext cx="4640200" cy="3105001"/>
          </a:xfrm>
          <a:prstGeom prst="rect">
            <a:avLst/>
          </a:prstGeom>
          <a:noFill/>
          <a:ln>
            <a:noFill/>
          </a:ln>
        </p:spPr>
      </p:pic>
      <p:sp>
        <p:nvSpPr>
          <p:cNvPr id="154" name="Google Shape;154;p22"/>
          <p:cNvSpPr txBox="1"/>
          <p:nvPr/>
        </p:nvSpPr>
        <p:spPr>
          <a:xfrm>
            <a:off x="457200" y="1066800"/>
            <a:ext cx="4053300" cy="461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ko" sz="1800" b="1">
                <a:solidFill>
                  <a:schemeClr val="dk1"/>
                </a:solidFill>
                <a:latin typeface="Malgun Gothic"/>
                <a:ea typeface="Malgun Gothic"/>
                <a:cs typeface="Malgun Gothic"/>
                <a:sym typeface="Malgun Gothic"/>
              </a:rPr>
              <a:t>상위 25% 좋은 등급을 분류</a:t>
            </a:r>
            <a:endParaRPr sz="1800" b="1">
              <a:solidFill>
                <a:schemeClr val="dk1"/>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235500" y="231800"/>
            <a:ext cx="7636500" cy="74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latin typeface="Malgun Gothic"/>
                <a:ea typeface="Malgun Gothic"/>
                <a:cs typeface="Malgun Gothic"/>
                <a:sym typeface="Malgun Gothic"/>
              </a:rPr>
              <a:t>데이터 수집 및 전처리</a:t>
            </a:r>
            <a:r>
              <a:rPr lang="ko" sz="2000">
                <a:latin typeface="Malgun Gothic"/>
                <a:ea typeface="Malgun Gothic"/>
                <a:cs typeface="Malgun Gothic"/>
                <a:sym typeface="Malgun Gothic"/>
              </a:rPr>
              <a:t>(기본 키 칼럼 설정)</a:t>
            </a:r>
            <a:endParaRPr sz="2000">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Clr>
                <a:schemeClr val="dk1"/>
              </a:buClr>
              <a:buSzPts val="1100"/>
              <a:buFont typeface="Arial"/>
              <a:buNone/>
            </a:pPr>
            <a:r>
              <a:rPr lang="ko" sz="3000"/>
              <a:t> </a:t>
            </a:r>
            <a:endParaRPr sz="3000"/>
          </a:p>
        </p:txBody>
      </p:sp>
      <p:pic>
        <p:nvPicPr>
          <p:cNvPr id="160" name="Google Shape;160;p23"/>
          <p:cNvPicPr preferRelativeResize="0"/>
          <p:nvPr/>
        </p:nvPicPr>
        <p:blipFill>
          <a:blip r:embed="rId3">
            <a:alphaModFix/>
          </a:blip>
          <a:stretch>
            <a:fillRect/>
          </a:stretch>
        </p:blipFill>
        <p:spPr>
          <a:xfrm>
            <a:off x="4136175" y="1212300"/>
            <a:ext cx="4647825" cy="3287700"/>
          </a:xfrm>
          <a:prstGeom prst="rect">
            <a:avLst/>
          </a:prstGeom>
          <a:noFill/>
          <a:ln>
            <a:noFill/>
          </a:ln>
        </p:spPr>
      </p:pic>
      <p:sp>
        <p:nvSpPr>
          <p:cNvPr id="161" name="Google Shape;161;p23"/>
          <p:cNvSpPr txBox="1"/>
          <p:nvPr/>
        </p:nvSpPr>
        <p:spPr>
          <a:xfrm>
            <a:off x="360000" y="1511000"/>
            <a:ext cx="3420000" cy="1913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ko" sz="1800" b="1">
                <a:solidFill>
                  <a:schemeClr val="dk1"/>
                </a:solidFill>
                <a:latin typeface="Malgun Gothic"/>
                <a:ea typeface="Malgun Gothic"/>
                <a:cs typeface="Malgun Gothic"/>
                <a:sym typeface="Malgun Gothic"/>
              </a:rPr>
              <a:t>키 값의 데이터프레임 만들기</a:t>
            </a:r>
            <a:endParaRPr sz="1800" b="1">
              <a:solidFill>
                <a:schemeClr val="dk1"/>
              </a:solidFill>
              <a:latin typeface="Malgun Gothic"/>
              <a:ea typeface="Malgun Gothic"/>
              <a:cs typeface="Malgun Gothic"/>
              <a:sym typeface="Malgun Gothic"/>
            </a:endParaRPr>
          </a:p>
          <a:p>
            <a:pPr marL="457200" lvl="0" indent="-317500" algn="l" rtl="0">
              <a:lnSpc>
                <a:spcPct val="150000"/>
              </a:lnSpc>
              <a:spcBef>
                <a:spcPts val="100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매출등급(1,0)</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외식업종</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서울시 자치구</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22년 분기</a:t>
            </a:r>
            <a:endParaRPr b="1">
              <a:solidFill>
                <a:schemeClr val="dk1"/>
              </a:solidFill>
              <a:latin typeface="Malgun Gothic"/>
              <a:ea typeface="Malgun Gothic"/>
              <a:cs typeface="Malgun Gothic"/>
              <a:sym typeface="Malgun Gothic"/>
            </a:endParaRPr>
          </a:p>
        </p:txBody>
      </p:sp>
      <p:sp>
        <p:nvSpPr>
          <p:cNvPr id="162" name="Google Shape;162;p23"/>
          <p:cNvSpPr/>
          <p:nvPr/>
        </p:nvSpPr>
        <p:spPr>
          <a:xfrm>
            <a:off x="4436875" y="1244850"/>
            <a:ext cx="4260300" cy="2661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220225" y="224200"/>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데이터 수집 및 전처리</a:t>
            </a:r>
            <a:r>
              <a:rPr lang="ko" sz="2244">
                <a:latin typeface="Malgun Gothic"/>
                <a:ea typeface="Malgun Gothic"/>
                <a:cs typeface="Malgun Gothic"/>
                <a:sym typeface="Malgun Gothic"/>
              </a:rPr>
              <a:t>(업종 매핑)</a:t>
            </a:r>
            <a:endParaRPr sz="2244">
              <a:latin typeface="Malgun Gothic"/>
              <a:ea typeface="Malgun Gothic"/>
              <a:cs typeface="Malgun Gothic"/>
              <a:sym typeface="Malgun Gothic"/>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endParaRPr/>
          </a:p>
        </p:txBody>
      </p:sp>
      <p:pic>
        <p:nvPicPr>
          <p:cNvPr id="168" name="Google Shape;168;p24"/>
          <p:cNvPicPr preferRelativeResize="0"/>
          <p:nvPr/>
        </p:nvPicPr>
        <p:blipFill>
          <a:blip r:embed="rId3">
            <a:alphaModFix/>
          </a:blip>
          <a:stretch>
            <a:fillRect/>
          </a:stretch>
        </p:blipFill>
        <p:spPr>
          <a:xfrm>
            <a:off x="720000" y="900000"/>
            <a:ext cx="3060000" cy="3060000"/>
          </a:xfrm>
          <a:prstGeom prst="rect">
            <a:avLst/>
          </a:prstGeom>
          <a:noFill/>
          <a:ln>
            <a:noFill/>
          </a:ln>
        </p:spPr>
      </p:pic>
      <p:pic>
        <p:nvPicPr>
          <p:cNvPr id="169" name="Google Shape;169;p24"/>
          <p:cNvPicPr preferRelativeResize="0"/>
          <p:nvPr/>
        </p:nvPicPr>
        <p:blipFill>
          <a:blip r:embed="rId4">
            <a:alphaModFix/>
          </a:blip>
          <a:stretch>
            <a:fillRect/>
          </a:stretch>
        </p:blipFill>
        <p:spPr>
          <a:xfrm>
            <a:off x="4950000" y="900000"/>
            <a:ext cx="3330000" cy="3060000"/>
          </a:xfrm>
          <a:prstGeom prst="rect">
            <a:avLst/>
          </a:prstGeom>
          <a:noFill/>
          <a:ln>
            <a:noFill/>
          </a:ln>
        </p:spPr>
      </p:pic>
      <p:sp>
        <p:nvSpPr>
          <p:cNvPr id="170" name="Google Shape;170;p24"/>
          <p:cNvSpPr/>
          <p:nvPr/>
        </p:nvSpPr>
        <p:spPr>
          <a:xfrm>
            <a:off x="4205225" y="2217563"/>
            <a:ext cx="295200" cy="322800"/>
          </a:xfrm>
          <a:prstGeom prst="right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txBox="1"/>
          <p:nvPr/>
        </p:nvSpPr>
        <p:spPr>
          <a:xfrm>
            <a:off x="1440000" y="4145275"/>
            <a:ext cx="72000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b="1">
                <a:solidFill>
                  <a:schemeClr val="dk1"/>
                </a:solidFill>
                <a:latin typeface="Malgun Gothic"/>
                <a:ea typeface="Malgun Gothic"/>
                <a:cs typeface="Malgun Gothic"/>
                <a:sym typeface="Malgun Gothic"/>
              </a:rPr>
              <a:t>데이터 정의서의 '업종코드'  -  공공데이터의 '서비스업종코드'  매핑</a:t>
            </a:r>
            <a:endParaRPr b="1">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None/>
            </a:pPr>
            <a:r>
              <a:rPr lang="ko" b="1">
                <a:solidFill>
                  <a:schemeClr val="dk1"/>
                </a:solidFill>
                <a:latin typeface="Malgun Gothic"/>
                <a:ea typeface="Malgun Gothic"/>
                <a:cs typeface="Malgun Gothic"/>
                <a:sym typeface="Malgun Gothic"/>
              </a:rPr>
              <a:t>외식업종코드 15개      10개로 변환</a:t>
            </a:r>
            <a:endParaRPr b="1">
              <a:latin typeface="Malgun Gothic"/>
              <a:ea typeface="Malgun Gothic"/>
              <a:cs typeface="Malgun Gothic"/>
              <a:sym typeface="Malgun Gothic"/>
            </a:endParaRPr>
          </a:p>
        </p:txBody>
      </p:sp>
      <p:sp>
        <p:nvSpPr>
          <p:cNvPr id="172" name="Google Shape;172;p24"/>
          <p:cNvSpPr/>
          <p:nvPr/>
        </p:nvSpPr>
        <p:spPr>
          <a:xfrm>
            <a:off x="6929225" y="1500175"/>
            <a:ext cx="717900" cy="24597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a:off x="5639525" y="1500175"/>
            <a:ext cx="508500" cy="24597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p:nvPr/>
        </p:nvSpPr>
        <p:spPr>
          <a:xfrm>
            <a:off x="1569725" y="1219200"/>
            <a:ext cx="1013400" cy="144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a:off x="3178025" y="4628350"/>
            <a:ext cx="142800" cy="71400"/>
          </a:xfrm>
          <a:prstGeom prst="rightArrow">
            <a:avLst>
              <a:gd name="adj1" fmla="val 50000"/>
              <a:gd name="adj2" fmla="val 500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title"/>
          </p:nvPr>
        </p:nvSpPr>
        <p:spPr>
          <a:xfrm>
            <a:off x="235500" y="262150"/>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데이터 수집 및 전처리</a:t>
            </a:r>
            <a:r>
              <a:rPr lang="ko" sz="2222">
                <a:latin typeface="Malgun Gothic"/>
                <a:ea typeface="Malgun Gothic"/>
                <a:cs typeface="Malgun Gothic"/>
                <a:sym typeface="Malgun Gothic"/>
              </a:rPr>
              <a:t>(인코딩을 통한 파생 칼럼 생성)</a:t>
            </a:r>
            <a:endParaRPr sz="2222">
              <a:latin typeface="Malgun Gothic"/>
              <a:ea typeface="Malgun Gothic"/>
              <a:cs typeface="Malgun Gothic"/>
              <a:sym typeface="Malgun Gothic"/>
            </a:endParaRPr>
          </a:p>
        </p:txBody>
      </p:sp>
      <p:sp>
        <p:nvSpPr>
          <p:cNvPr id="181" name="Google Shape;181;p25"/>
          <p:cNvSpPr txBox="1"/>
          <p:nvPr/>
        </p:nvSpPr>
        <p:spPr>
          <a:xfrm>
            <a:off x="750900" y="942075"/>
            <a:ext cx="60582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ko" sz="1800" b="1">
                <a:solidFill>
                  <a:schemeClr val="dk1"/>
                </a:solidFill>
                <a:latin typeface="Malgun Gothic"/>
                <a:ea typeface="Malgun Gothic"/>
                <a:cs typeface="Malgun Gothic"/>
                <a:sym typeface="Malgun Gothic"/>
              </a:rPr>
              <a:t>매출이 높은 순으로 자치구에 순서 부여</a:t>
            </a:r>
            <a:endParaRPr sz="1800" b="1">
              <a:solidFill>
                <a:schemeClr val="dk1"/>
              </a:solidFill>
              <a:latin typeface="Malgun Gothic"/>
              <a:ea typeface="Malgun Gothic"/>
              <a:cs typeface="Malgun Gothic"/>
              <a:sym typeface="Malgun Gothic"/>
            </a:endParaRPr>
          </a:p>
        </p:txBody>
      </p:sp>
      <p:pic>
        <p:nvPicPr>
          <p:cNvPr id="182" name="Google Shape;182;p25"/>
          <p:cNvPicPr preferRelativeResize="0"/>
          <p:nvPr/>
        </p:nvPicPr>
        <p:blipFill>
          <a:blip r:embed="rId3">
            <a:alphaModFix/>
          </a:blip>
          <a:stretch>
            <a:fillRect/>
          </a:stretch>
        </p:blipFill>
        <p:spPr>
          <a:xfrm>
            <a:off x="360000" y="1511000"/>
            <a:ext cx="4103249" cy="2571750"/>
          </a:xfrm>
          <a:prstGeom prst="rect">
            <a:avLst/>
          </a:prstGeom>
          <a:noFill/>
          <a:ln>
            <a:noFill/>
          </a:ln>
        </p:spPr>
      </p:pic>
      <p:pic>
        <p:nvPicPr>
          <p:cNvPr id="183" name="Google Shape;183;p25"/>
          <p:cNvPicPr preferRelativeResize="0"/>
          <p:nvPr/>
        </p:nvPicPr>
        <p:blipFill>
          <a:blip r:embed="rId4">
            <a:alphaModFix/>
          </a:blip>
          <a:stretch>
            <a:fillRect/>
          </a:stretch>
        </p:blipFill>
        <p:spPr>
          <a:xfrm>
            <a:off x="2230500" y="2225525"/>
            <a:ext cx="6553499" cy="2274475"/>
          </a:xfrm>
          <a:prstGeom prst="rect">
            <a:avLst/>
          </a:prstGeom>
          <a:noFill/>
          <a:ln>
            <a:noFill/>
          </a:ln>
        </p:spPr>
      </p:pic>
      <p:cxnSp>
        <p:nvCxnSpPr>
          <p:cNvPr id="184" name="Google Shape;184;p25"/>
          <p:cNvCxnSpPr/>
          <p:nvPr/>
        </p:nvCxnSpPr>
        <p:spPr>
          <a:xfrm flipH="1">
            <a:off x="3568475" y="2236000"/>
            <a:ext cx="182700" cy="182700"/>
          </a:xfrm>
          <a:prstGeom prst="straightConnector1">
            <a:avLst/>
          </a:prstGeom>
          <a:noFill/>
          <a:ln w="19050" cap="flat" cmpd="sng">
            <a:solidFill>
              <a:schemeClr val="accent1"/>
            </a:solidFill>
            <a:prstDash val="solid"/>
            <a:round/>
            <a:headEnd type="none" w="med" len="med"/>
            <a:tailEnd type="triangle" w="med" len="med"/>
          </a:ln>
        </p:spPr>
      </p:cxnSp>
      <p:cxnSp>
        <p:nvCxnSpPr>
          <p:cNvPr id="185" name="Google Shape;185;p25"/>
          <p:cNvCxnSpPr/>
          <p:nvPr/>
        </p:nvCxnSpPr>
        <p:spPr>
          <a:xfrm rot="10800000" flipH="1">
            <a:off x="4282850" y="4401875"/>
            <a:ext cx="213900" cy="213900"/>
          </a:xfrm>
          <a:prstGeom prst="straightConnector1">
            <a:avLst/>
          </a:prstGeom>
          <a:noFill/>
          <a:ln w="19050" cap="flat" cmpd="sng">
            <a:solidFill>
              <a:schemeClr val="accent1"/>
            </a:solidFill>
            <a:prstDash val="solid"/>
            <a:round/>
            <a:headEnd type="none" w="med" len="med"/>
            <a:tailEnd type="triangle" w="med" len="med"/>
          </a:ln>
        </p:spPr>
      </p:cxnSp>
      <p:cxnSp>
        <p:nvCxnSpPr>
          <p:cNvPr id="186" name="Google Shape;186;p25"/>
          <p:cNvCxnSpPr/>
          <p:nvPr/>
        </p:nvCxnSpPr>
        <p:spPr>
          <a:xfrm>
            <a:off x="2418875" y="3653700"/>
            <a:ext cx="254100" cy="0"/>
          </a:xfrm>
          <a:prstGeom prst="straightConnector1">
            <a:avLst/>
          </a:prstGeom>
          <a:noFill/>
          <a:ln w="19050" cap="flat" cmpd="sng">
            <a:solidFill>
              <a:schemeClr val="accent1"/>
            </a:solidFill>
            <a:prstDash val="solid"/>
            <a:round/>
            <a:headEnd type="none" w="med" len="med"/>
            <a:tailEnd type="triangle" w="med" len="med"/>
          </a:ln>
        </p:spPr>
      </p:cxnSp>
      <p:cxnSp>
        <p:nvCxnSpPr>
          <p:cNvPr id="187" name="Google Shape;187;p25"/>
          <p:cNvCxnSpPr/>
          <p:nvPr/>
        </p:nvCxnSpPr>
        <p:spPr>
          <a:xfrm rot="10800000">
            <a:off x="5063850" y="3059875"/>
            <a:ext cx="237600" cy="137100"/>
          </a:xfrm>
          <a:prstGeom prst="straightConnector1">
            <a:avLst/>
          </a:prstGeom>
          <a:noFill/>
          <a:ln w="19050" cap="flat" cmpd="sng">
            <a:solidFill>
              <a:schemeClr val="accent1"/>
            </a:solidFill>
            <a:prstDash val="solid"/>
            <a:round/>
            <a:headEnd type="none" w="med" len="med"/>
            <a:tailEnd type="triangle" w="med" len="med"/>
          </a:ln>
        </p:spPr>
      </p:cxnSp>
      <p:cxnSp>
        <p:nvCxnSpPr>
          <p:cNvPr id="188" name="Google Shape;188;p25"/>
          <p:cNvCxnSpPr/>
          <p:nvPr/>
        </p:nvCxnSpPr>
        <p:spPr>
          <a:xfrm rot="10800000">
            <a:off x="1628300" y="2196850"/>
            <a:ext cx="253800" cy="0"/>
          </a:xfrm>
          <a:prstGeom prst="straightConnector1">
            <a:avLst/>
          </a:prstGeom>
          <a:noFill/>
          <a:ln w="19050" cap="flat" cmpd="sng">
            <a:solidFill>
              <a:schemeClr val="accent1"/>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235500" y="247050"/>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데이터 수집 및 전처리</a:t>
            </a:r>
            <a:r>
              <a:rPr lang="ko" sz="2244">
                <a:latin typeface="Malgun Gothic"/>
                <a:ea typeface="Malgun Gothic"/>
                <a:cs typeface="Malgun Gothic"/>
                <a:sym typeface="Malgun Gothic"/>
              </a:rPr>
              <a:t>(22년 분기 단위로 변경)</a:t>
            </a:r>
            <a:r>
              <a:rPr lang="ko">
                <a:latin typeface="Malgun Gothic"/>
                <a:ea typeface="Malgun Gothic"/>
                <a:cs typeface="Malgun Gothic"/>
                <a:sym typeface="Malgun Gothic"/>
              </a:rPr>
              <a:t> </a:t>
            </a:r>
            <a:endParaRPr sz="2000">
              <a:latin typeface="Malgun Gothic"/>
              <a:ea typeface="Malgun Gothic"/>
              <a:cs typeface="Malgun Gothic"/>
              <a:sym typeface="Malgun Gothic"/>
            </a:endParaRPr>
          </a:p>
        </p:txBody>
      </p:sp>
      <p:sp>
        <p:nvSpPr>
          <p:cNvPr id="194" name="Google Shape;194;p26"/>
          <p:cNvSpPr txBox="1"/>
          <p:nvPr/>
        </p:nvSpPr>
        <p:spPr>
          <a:xfrm>
            <a:off x="2472725" y="976200"/>
            <a:ext cx="32955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ko" sz="1800" b="1">
                <a:solidFill>
                  <a:schemeClr val="dk1"/>
                </a:solidFill>
                <a:latin typeface="Malgun Gothic"/>
                <a:ea typeface="Malgun Gothic"/>
                <a:cs typeface="Malgun Gothic"/>
                <a:sym typeface="Malgun Gothic"/>
              </a:rPr>
              <a:t>월     분기 단위로 변경</a:t>
            </a:r>
            <a:endParaRPr sz="1800" b="1">
              <a:solidFill>
                <a:schemeClr val="dk1"/>
              </a:solidFill>
              <a:latin typeface="Malgun Gothic"/>
              <a:ea typeface="Malgun Gothic"/>
              <a:cs typeface="Malgun Gothic"/>
              <a:sym typeface="Malgun Gothic"/>
            </a:endParaRPr>
          </a:p>
        </p:txBody>
      </p:sp>
      <p:pic>
        <p:nvPicPr>
          <p:cNvPr id="195" name="Google Shape;195;p26"/>
          <p:cNvPicPr preferRelativeResize="0"/>
          <p:nvPr/>
        </p:nvPicPr>
        <p:blipFill>
          <a:blip r:embed="rId3">
            <a:alphaModFix/>
          </a:blip>
          <a:stretch>
            <a:fillRect/>
          </a:stretch>
        </p:blipFill>
        <p:spPr>
          <a:xfrm>
            <a:off x="1967025" y="1504582"/>
            <a:ext cx="4710975" cy="2995418"/>
          </a:xfrm>
          <a:prstGeom prst="rect">
            <a:avLst/>
          </a:prstGeom>
          <a:noFill/>
          <a:ln>
            <a:noFill/>
          </a:ln>
        </p:spPr>
      </p:pic>
      <p:sp>
        <p:nvSpPr>
          <p:cNvPr id="196" name="Google Shape;196;p26"/>
          <p:cNvSpPr/>
          <p:nvPr/>
        </p:nvSpPr>
        <p:spPr>
          <a:xfrm>
            <a:off x="2887975" y="2125975"/>
            <a:ext cx="678300" cy="21717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2887975" y="1126800"/>
            <a:ext cx="213300" cy="160500"/>
          </a:xfrm>
          <a:prstGeom prst="rightArrow">
            <a:avLst>
              <a:gd name="adj1" fmla="val 50000"/>
              <a:gd name="adj2" fmla="val 50000"/>
            </a:avLst>
          </a:prstGeom>
          <a:solidFill>
            <a:srgbClr val="BAF8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235500" y="239425"/>
            <a:ext cx="763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ko" sz="2820">
                <a:latin typeface="Malgun Gothic"/>
                <a:ea typeface="Malgun Gothic"/>
                <a:cs typeface="Malgun Gothic"/>
                <a:sym typeface="Malgun Gothic"/>
              </a:rPr>
              <a:t>데이터 수집 및 전처리</a:t>
            </a:r>
            <a:r>
              <a:rPr lang="ko" sz="2020">
                <a:latin typeface="Malgun Gothic"/>
                <a:ea typeface="Malgun Gothic"/>
                <a:cs typeface="Malgun Gothic"/>
                <a:sym typeface="Malgun Gothic"/>
              </a:rPr>
              <a:t>(추가 칼럼 결합)</a:t>
            </a:r>
            <a:endParaRPr sz="2020">
              <a:latin typeface="Malgun Gothic"/>
              <a:ea typeface="Malgun Gothic"/>
              <a:cs typeface="Malgun Gothic"/>
              <a:sym typeface="Malgun Gothic"/>
            </a:endParaRPr>
          </a:p>
        </p:txBody>
      </p:sp>
      <p:sp>
        <p:nvSpPr>
          <p:cNvPr id="203" name="Google Shape;203;p27"/>
          <p:cNvSpPr txBox="1"/>
          <p:nvPr/>
        </p:nvSpPr>
        <p:spPr>
          <a:xfrm>
            <a:off x="720000" y="1395000"/>
            <a:ext cx="3060000" cy="2613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ko" sz="1800" b="1">
                <a:solidFill>
                  <a:schemeClr val="dk1"/>
                </a:solidFill>
                <a:latin typeface="Malgun Gothic"/>
                <a:ea typeface="Malgun Gothic"/>
                <a:cs typeface="Malgun Gothic"/>
                <a:sym typeface="Malgun Gothic"/>
              </a:rPr>
              <a:t>데이터 칼럼 결합</a:t>
            </a:r>
            <a:endParaRPr sz="1800" b="1">
              <a:solidFill>
                <a:schemeClr val="dk1"/>
              </a:solidFill>
              <a:latin typeface="Malgun Gothic"/>
              <a:ea typeface="Malgun Gothic"/>
              <a:cs typeface="Malgun Gothic"/>
              <a:sym typeface="Malgun Gothic"/>
            </a:endParaRPr>
          </a:p>
          <a:p>
            <a:pPr marL="457200" lvl="0" indent="-317500" algn="l" rtl="0">
              <a:lnSpc>
                <a:spcPct val="150000"/>
              </a:lnSpc>
              <a:spcBef>
                <a:spcPts val="100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개/폐업수</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생존율 </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최근영업기간</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매출</a:t>
            </a:r>
            <a:endParaRPr b="1">
              <a:solidFill>
                <a:schemeClr val="dk1"/>
              </a:solidFill>
              <a:latin typeface="Malgun Gothic"/>
              <a:ea typeface="Malgun Gothic"/>
              <a:cs typeface="Malgun Gothic"/>
              <a:sym typeface="Malgun Gothic"/>
            </a:endParaRPr>
          </a:p>
          <a:p>
            <a:pPr marL="457200" lvl="0" indent="-317500" algn="l" rtl="0">
              <a:lnSpc>
                <a:spcPct val="115000"/>
              </a:lnSpc>
              <a:spcBef>
                <a:spcPts val="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파생변수 생성</a:t>
            </a:r>
            <a:endParaRPr b="1">
              <a:solidFill>
                <a:schemeClr val="dk1"/>
              </a:solidFill>
              <a:latin typeface="Malgun Gothic"/>
              <a:ea typeface="Malgun Gothic"/>
              <a:cs typeface="Malgun Gothic"/>
              <a:sym typeface="Malgun Gothic"/>
            </a:endParaRPr>
          </a:p>
          <a:p>
            <a:pPr marL="457200" lvl="0" indent="0" algn="l" rtl="0">
              <a:lnSpc>
                <a:spcPct val="115000"/>
              </a:lnSpc>
              <a:spcBef>
                <a:spcPts val="1000"/>
              </a:spcBef>
              <a:spcAft>
                <a:spcPts val="0"/>
              </a:spcAft>
              <a:buNone/>
            </a:pPr>
            <a:r>
              <a:rPr lang="ko" b="1">
                <a:solidFill>
                  <a:schemeClr val="dk1"/>
                </a:solidFill>
                <a:latin typeface="Malgun Gothic"/>
                <a:ea typeface="Malgun Gothic"/>
                <a:cs typeface="Malgun Gothic"/>
                <a:sym typeface="Malgun Gothic"/>
              </a:rPr>
              <a:t>(객단가, 점포당매출)</a:t>
            </a:r>
            <a:endParaRPr b="1">
              <a:solidFill>
                <a:schemeClr val="dk1"/>
              </a:solidFill>
              <a:latin typeface="Malgun Gothic"/>
              <a:ea typeface="Malgun Gothic"/>
              <a:cs typeface="Malgun Gothic"/>
              <a:sym typeface="Malgun Gothic"/>
            </a:endParaRPr>
          </a:p>
        </p:txBody>
      </p:sp>
      <p:pic>
        <p:nvPicPr>
          <p:cNvPr id="204" name="Google Shape;204;p27"/>
          <p:cNvPicPr preferRelativeResize="0"/>
          <p:nvPr/>
        </p:nvPicPr>
        <p:blipFill>
          <a:blip r:embed="rId3">
            <a:alphaModFix/>
          </a:blip>
          <a:stretch>
            <a:fillRect/>
          </a:stretch>
        </p:blipFill>
        <p:spPr>
          <a:xfrm>
            <a:off x="3780000" y="900000"/>
            <a:ext cx="4860000" cy="3600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713475" y="124200"/>
            <a:ext cx="81123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ko" sz="2800">
                <a:latin typeface="Malgun Gothic"/>
                <a:ea typeface="Malgun Gothic"/>
                <a:cs typeface="Malgun Gothic"/>
                <a:sym typeface="Malgun Gothic"/>
              </a:rPr>
              <a:t>예비 창업자들은 어떤 과정을 거치나?</a:t>
            </a:r>
            <a:endParaRPr sz="2800">
              <a:latin typeface="Malgun Gothic"/>
              <a:ea typeface="Malgun Gothic"/>
              <a:cs typeface="Malgun Gothic"/>
              <a:sym typeface="Malgun Gothic"/>
            </a:endParaRPr>
          </a:p>
        </p:txBody>
      </p:sp>
      <p:sp>
        <p:nvSpPr>
          <p:cNvPr id="210" name="Google Shape;210;p28"/>
          <p:cNvSpPr/>
          <p:nvPr/>
        </p:nvSpPr>
        <p:spPr>
          <a:xfrm>
            <a:off x="6329841" y="3123589"/>
            <a:ext cx="2716800" cy="1661100"/>
          </a:xfrm>
          <a:prstGeom prst="roundRect">
            <a:avLst>
              <a:gd name="adj" fmla="val 16667"/>
            </a:avLst>
          </a:prstGeom>
          <a:solidFill>
            <a:srgbClr val="E8E8E8"/>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
            </a:r>
            <a:br>
              <a:rPr lang="ko"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211" name="Google Shape;211;p28"/>
          <p:cNvSpPr/>
          <p:nvPr/>
        </p:nvSpPr>
        <p:spPr>
          <a:xfrm>
            <a:off x="3216178" y="3123589"/>
            <a:ext cx="2716800" cy="1661100"/>
          </a:xfrm>
          <a:prstGeom prst="roundRect">
            <a:avLst>
              <a:gd name="adj" fmla="val 16667"/>
            </a:avLst>
          </a:prstGeom>
          <a:solidFill>
            <a:srgbClr val="E8E8E8"/>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
            </a:r>
            <a:br>
              <a:rPr lang="ko"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212" name="Google Shape;212;p28"/>
          <p:cNvSpPr/>
          <p:nvPr/>
        </p:nvSpPr>
        <p:spPr>
          <a:xfrm>
            <a:off x="102514" y="3123589"/>
            <a:ext cx="2716800" cy="1661100"/>
          </a:xfrm>
          <a:prstGeom prst="roundRect">
            <a:avLst>
              <a:gd name="adj" fmla="val 16667"/>
            </a:avLst>
          </a:prstGeom>
          <a:solidFill>
            <a:srgbClr val="E8E8E8"/>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ko" sz="1400" b="0" i="0" u="none" strike="noStrike" cap="none">
                <a:solidFill>
                  <a:srgbClr val="000000"/>
                </a:solidFill>
                <a:latin typeface="Arial"/>
                <a:ea typeface="Arial"/>
                <a:cs typeface="Arial"/>
                <a:sym typeface="Arial"/>
              </a:rPr>
              <a:t/>
            </a:r>
            <a:br>
              <a:rPr lang="ko"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grpSp>
        <p:nvGrpSpPr>
          <p:cNvPr id="213" name="Google Shape;213;p28"/>
          <p:cNvGrpSpPr/>
          <p:nvPr/>
        </p:nvGrpSpPr>
        <p:grpSpPr>
          <a:xfrm>
            <a:off x="2809823" y="2564472"/>
            <a:ext cx="3560837" cy="520668"/>
            <a:chOff x="2811438" y="2880300"/>
            <a:chExt cx="3560837" cy="280200"/>
          </a:xfrm>
        </p:grpSpPr>
        <p:sp>
          <p:nvSpPr>
            <p:cNvPr id="214" name="Google Shape;214;p28"/>
            <p:cNvSpPr/>
            <p:nvPr/>
          </p:nvSpPr>
          <p:spPr>
            <a:xfrm>
              <a:off x="5898275" y="2880300"/>
              <a:ext cx="474000" cy="280200"/>
            </a:xfrm>
            <a:prstGeom prst="rightArrow">
              <a:avLst>
                <a:gd name="adj1" fmla="val 42023"/>
                <a:gd name="adj2" fmla="val 39415"/>
              </a:avLst>
            </a:prstGeom>
            <a:solidFill>
              <a:srgbClr val="BAF8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8"/>
            <p:cNvSpPr/>
            <p:nvPr/>
          </p:nvSpPr>
          <p:spPr>
            <a:xfrm>
              <a:off x="2811438" y="2880300"/>
              <a:ext cx="474000" cy="280200"/>
            </a:xfrm>
            <a:prstGeom prst="rightArrow">
              <a:avLst>
                <a:gd name="adj1" fmla="val 42023"/>
                <a:gd name="adj2" fmla="val 39415"/>
              </a:avLst>
            </a:prstGeom>
            <a:solidFill>
              <a:srgbClr val="BAF8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 name="Google Shape;216;p28"/>
          <p:cNvSpPr txBox="1"/>
          <p:nvPr/>
        </p:nvSpPr>
        <p:spPr>
          <a:xfrm>
            <a:off x="195225" y="3344300"/>
            <a:ext cx="2624100" cy="145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ko" sz="1300" b="1" i="0" u="none" strike="noStrike" cap="none">
                <a:solidFill>
                  <a:schemeClr val="dk2"/>
                </a:solidFill>
                <a:latin typeface="Malgun Gothic"/>
                <a:ea typeface="Malgun Gothic"/>
                <a:cs typeface="Malgun Gothic"/>
                <a:sym typeface="Malgun Gothic"/>
              </a:rPr>
              <a:t>스텝1. 업종 결정</a:t>
            </a:r>
            <a:endParaRPr sz="1300" b="1" i="0" u="none" strike="noStrike" cap="none">
              <a:solidFill>
                <a:schemeClr val="dk2"/>
              </a:solidFill>
              <a:latin typeface="Malgun Gothic"/>
              <a:ea typeface="Malgun Gothic"/>
              <a:cs typeface="Malgun Gothic"/>
              <a:sym typeface="Malgun Gothic"/>
            </a:endParaRPr>
          </a:p>
          <a:p>
            <a:pPr marL="0" marR="0" lvl="0" indent="0" algn="l" rtl="0">
              <a:lnSpc>
                <a:spcPct val="100000"/>
              </a:lnSpc>
              <a:spcBef>
                <a:spcPts val="0"/>
              </a:spcBef>
              <a:spcAft>
                <a:spcPts val="0"/>
              </a:spcAft>
              <a:buNone/>
            </a:pPr>
            <a:r>
              <a:rPr lang="ko" sz="1300" b="1">
                <a:solidFill>
                  <a:schemeClr val="dk2"/>
                </a:solidFill>
                <a:latin typeface="Malgun Gothic"/>
                <a:ea typeface="Malgun Gothic"/>
                <a:cs typeface="Malgun Gothic"/>
                <a:sym typeface="Malgun Gothic"/>
              </a:rPr>
              <a:t>고기집, 치킨집 명확한 업종 선정</a:t>
            </a:r>
            <a:endParaRPr sz="1300" b="1">
              <a:solidFill>
                <a:schemeClr val="dk2"/>
              </a:solidFill>
              <a:latin typeface="Malgun Gothic"/>
              <a:ea typeface="Malgun Gothic"/>
              <a:cs typeface="Malgun Gothic"/>
              <a:sym typeface="Malgun Gothic"/>
            </a:endParaRPr>
          </a:p>
          <a:p>
            <a:pPr marL="0" marR="0" lvl="0" indent="0" algn="l" rtl="0">
              <a:lnSpc>
                <a:spcPct val="100000"/>
              </a:lnSpc>
              <a:spcBef>
                <a:spcPts val="0"/>
              </a:spcBef>
              <a:spcAft>
                <a:spcPts val="0"/>
              </a:spcAft>
              <a:buNone/>
            </a:pPr>
            <a:r>
              <a:rPr lang="ko" sz="1300" b="1">
                <a:solidFill>
                  <a:schemeClr val="dk2"/>
                </a:solidFill>
                <a:latin typeface="Malgun Gothic"/>
                <a:ea typeface="Malgun Gothic"/>
                <a:cs typeface="Malgun Gothic"/>
                <a:sym typeface="Malgun Gothic"/>
              </a:rPr>
              <a:t>그 업종에 따라 위치나 오픈시기</a:t>
            </a:r>
            <a:endParaRPr sz="1300" b="1">
              <a:solidFill>
                <a:schemeClr val="dk2"/>
              </a:solidFill>
              <a:latin typeface="Malgun Gothic"/>
              <a:ea typeface="Malgun Gothic"/>
              <a:cs typeface="Malgun Gothic"/>
              <a:sym typeface="Malgun Gothic"/>
            </a:endParaRPr>
          </a:p>
          <a:p>
            <a:pPr marL="0" marR="0" lvl="0" indent="0" algn="l" rtl="0">
              <a:lnSpc>
                <a:spcPct val="100000"/>
              </a:lnSpc>
              <a:spcBef>
                <a:spcPts val="0"/>
              </a:spcBef>
              <a:spcAft>
                <a:spcPts val="0"/>
              </a:spcAft>
              <a:buNone/>
            </a:pPr>
            <a:r>
              <a:rPr lang="ko" sz="1300" b="1">
                <a:solidFill>
                  <a:schemeClr val="dk2"/>
                </a:solidFill>
                <a:latin typeface="Malgun Gothic"/>
                <a:ea typeface="Malgun Gothic"/>
                <a:cs typeface="Malgun Gothic"/>
                <a:sym typeface="Malgun Gothic"/>
              </a:rPr>
              <a:t>(명확한 데이터 보다는</a:t>
            </a:r>
            <a:endParaRPr sz="1300" b="1">
              <a:solidFill>
                <a:schemeClr val="dk2"/>
              </a:solidFill>
              <a:latin typeface="Malgun Gothic"/>
              <a:ea typeface="Malgun Gothic"/>
              <a:cs typeface="Malgun Gothic"/>
              <a:sym typeface="Malgun Gothic"/>
            </a:endParaRPr>
          </a:p>
          <a:p>
            <a:pPr marL="0" marR="0" lvl="0" indent="0" algn="l" rtl="0">
              <a:lnSpc>
                <a:spcPct val="100000"/>
              </a:lnSpc>
              <a:spcBef>
                <a:spcPts val="0"/>
              </a:spcBef>
              <a:spcAft>
                <a:spcPts val="0"/>
              </a:spcAft>
              <a:buNone/>
            </a:pPr>
            <a:r>
              <a:rPr lang="ko" sz="1300" b="1">
                <a:solidFill>
                  <a:schemeClr val="dk2"/>
                </a:solidFill>
                <a:latin typeface="Malgun Gothic"/>
                <a:ea typeface="Malgun Gothic"/>
                <a:cs typeface="Malgun Gothic"/>
                <a:sym typeface="Malgun Gothic"/>
              </a:rPr>
              <a:t> 주변 권유나 평소에 본인이</a:t>
            </a:r>
            <a:endParaRPr sz="1300" b="1">
              <a:solidFill>
                <a:schemeClr val="dk2"/>
              </a:solidFill>
              <a:latin typeface="Malgun Gothic"/>
              <a:ea typeface="Malgun Gothic"/>
              <a:cs typeface="Malgun Gothic"/>
              <a:sym typeface="Malgun Gothic"/>
            </a:endParaRPr>
          </a:p>
          <a:p>
            <a:pPr marL="0" marR="0" lvl="0" indent="0" algn="l" rtl="0">
              <a:lnSpc>
                <a:spcPct val="100000"/>
              </a:lnSpc>
              <a:spcBef>
                <a:spcPts val="0"/>
              </a:spcBef>
              <a:spcAft>
                <a:spcPts val="0"/>
              </a:spcAft>
              <a:buNone/>
            </a:pPr>
            <a:r>
              <a:rPr lang="ko" sz="1300" b="1">
                <a:solidFill>
                  <a:schemeClr val="dk2"/>
                </a:solidFill>
                <a:latin typeface="Malgun Gothic"/>
                <a:ea typeface="Malgun Gothic"/>
                <a:cs typeface="Malgun Gothic"/>
                <a:sym typeface="Malgun Gothic"/>
              </a:rPr>
              <a:t> 관심 있던 업종을 결정) </a:t>
            </a:r>
            <a:endParaRPr sz="1300" b="1">
              <a:solidFill>
                <a:schemeClr val="dk2"/>
              </a:solidFill>
              <a:latin typeface="Malgun Gothic"/>
              <a:ea typeface="Malgun Gothic"/>
              <a:cs typeface="Malgun Gothic"/>
              <a:sym typeface="Malgun Gothic"/>
            </a:endParaRPr>
          </a:p>
        </p:txBody>
      </p:sp>
      <p:sp>
        <p:nvSpPr>
          <p:cNvPr id="217" name="Google Shape;217;p28"/>
          <p:cNvSpPr txBox="1"/>
          <p:nvPr/>
        </p:nvSpPr>
        <p:spPr>
          <a:xfrm>
            <a:off x="3367450" y="3381171"/>
            <a:ext cx="2451300" cy="1404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ko" sz="1300" b="1" i="0" u="none" strike="noStrike" cap="none">
                <a:solidFill>
                  <a:schemeClr val="dk2"/>
                </a:solidFill>
                <a:latin typeface="Malgun Gothic"/>
                <a:ea typeface="Malgun Gothic"/>
                <a:cs typeface="Malgun Gothic"/>
                <a:sym typeface="Malgun Gothic"/>
              </a:rPr>
              <a:t>스텝2. 위치 선정</a:t>
            </a:r>
            <a:endParaRPr sz="1300" b="1" i="0" u="none" strike="noStrike" cap="none">
              <a:solidFill>
                <a:schemeClr val="dk2"/>
              </a:solidFill>
              <a:latin typeface="Malgun Gothic"/>
              <a:ea typeface="Malgun Gothic"/>
              <a:cs typeface="Malgun Gothic"/>
              <a:sym typeface="Malgun Gothic"/>
            </a:endParaRPr>
          </a:p>
          <a:p>
            <a:pPr marL="0" marR="0" lvl="0" indent="0" algn="l" rtl="0">
              <a:lnSpc>
                <a:spcPct val="100000"/>
              </a:lnSpc>
              <a:spcBef>
                <a:spcPts val="0"/>
              </a:spcBef>
              <a:spcAft>
                <a:spcPts val="0"/>
              </a:spcAft>
              <a:buNone/>
            </a:pPr>
            <a:r>
              <a:rPr lang="ko" sz="1300" b="1" i="0" u="none" strike="noStrike" cap="none">
                <a:solidFill>
                  <a:schemeClr val="dk2"/>
                </a:solidFill>
                <a:latin typeface="Malgun Gothic"/>
                <a:ea typeface="Malgun Gothic"/>
                <a:cs typeface="Malgun Gothic"/>
                <a:sym typeface="Malgun Gothic"/>
              </a:rPr>
              <a:t>고기집은 유동인구가 많고 거주인구 구성이 가족단위로 된 곳에 선정(업종을 결정 후 부동산을 거쳐 현장을 확인하며 권리금/임대료 체크)</a:t>
            </a:r>
            <a:endParaRPr sz="1300" b="1" i="0" u="none" strike="noStrike" cap="none">
              <a:solidFill>
                <a:schemeClr val="dk2"/>
              </a:solidFill>
              <a:latin typeface="Malgun Gothic"/>
              <a:ea typeface="Malgun Gothic"/>
              <a:cs typeface="Malgun Gothic"/>
              <a:sym typeface="Malgun Gothic"/>
            </a:endParaRPr>
          </a:p>
        </p:txBody>
      </p:sp>
      <p:sp>
        <p:nvSpPr>
          <p:cNvPr id="218" name="Google Shape;218;p28"/>
          <p:cNvSpPr txBox="1"/>
          <p:nvPr/>
        </p:nvSpPr>
        <p:spPr>
          <a:xfrm>
            <a:off x="6495050" y="3344300"/>
            <a:ext cx="2369400" cy="145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ko" sz="1300" b="1" i="0" u="none" strike="noStrike" cap="none">
                <a:solidFill>
                  <a:schemeClr val="dk2"/>
                </a:solidFill>
                <a:latin typeface="Malgun Gothic"/>
                <a:ea typeface="Malgun Gothic"/>
                <a:cs typeface="Malgun Gothic"/>
                <a:sym typeface="Malgun Gothic"/>
              </a:rPr>
              <a:t>스텝3. 오픈 시기 결정</a:t>
            </a:r>
            <a:endParaRPr sz="1300" b="1" i="0" u="none" strike="noStrike" cap="none">
              <a:solidFill>
                <a:schemeClr val="dk2"/>
              </a:solidFill>
              <a:latin typeface="Malgun Gothic"/>
              <a:ea typeface="Malgun Gothic"/>
              <a:cs typeface="Malgun Gothic"/>
              <a:sym typeface="Malgun Gothic"/>
            </a:endParaRPr>
          </a:p>
          <a:p>
            <a:pPr marL="0" marR="0" lvl="0" indent="0" algn="l" rtl="0">
              <a:lnSpc>
                <a:spcPct val="100000"/>
              </a:lnSpc>
              <a:spcBef>
                <a:spcPts val="0"/>
              </a:spcBef>
              <a:spcAft>
                <a:spcPts val="0"/>
              </a:spcAft>
              <a:buNone/>
            </a:pPr>
            <a:r>
              <a:rPr lang="ko" sz="1300" b="1" i="0" u="none" strike="noStrike" cap="none">
                <a:solidFill>
                  <a:schemeClr val="dk2"/>
                </a:solidFill>
                <a:latin typeface="Malgun Gothic"/>
                <a:ea typeface="Malgun Gothic"/>
                <a:cs typeface="Malgun Gothic"/>
                <a:sym typeface="Malgun Gothic"/>
              </a:rPr>
              <a:t>계약시기와 집기세팅 및 프로모션 등에 따라 오픈 시기 결정</a:t>
            </a:r>
            <a:endParaRPr sz="1300" b="1" i="0" u="none" strike="noStrike" cap="none">
              <a:solidFill>
                <a:schemeClr val="dk2"/>
              </a:solidFill>
              <a:latin typeface="Malgun Gothic"/>
              <a:ea typeface="Malgun Gothic"/>
              <a:cs typeface="Malgun Gothic"/>
              <a:sym typeface="Malgun Gothic"/>
            </a:endParaRPr>
          </a:p>
          <a:p>
            <a:pPr marL="0" marR="0" lvl="0" indent="0" algn="l" rtl="0">
              <a:lnSpc>
                <a:spcPct val="100000"/>
              </a:lnSpc>
              <a:spcBef>
                <a:spcPts val="0"/>
              </a:spcBef>
              <a:spcAft>
                <a:spcPts val="0"/>
              </a:spcAft>
              <a:buNone/>
            </a:pPr>
            <a:r>
              <a:rPr lang="ko" sz="1300" b="1" i="0" u="none" strike="noStrike" cap="none">
                <a:solidFill>
                  <a:schemeClr val="dk2"/>
                </a:solidFill>
                <a:latin typeface="Malgun Gothic"/>
                <a:ea typeface="Malgun Gothic"/>
                <a:cs typeface="Malgun Gothic"/>
                <a:sym typeface="Malgun Gothic"/>
              </a:rPr>
              <a:t>(</a:t>
            </a:r>
            <a:r>
              <a:rPr lang="ko" sz="1300" b="1">
                <a:solidFill>
                  <a:schemeClr val="dk2"/>
                </a:solidFill>
                <a:latin typeface="Malgun Gothic"/>
                <a:ea typeface="Malgun Gothic"/>
                <a:cs typeface="Malgun Gothic"/>
                <a:sym typeface="Malgun Gothic"/>
              </a:rPr>
              <a:t>시기에 따라 맞는 식자재 및</a:t>
            </a:r>
            <a:endParaRPr sz="1300" b="1">
              <a:solidFill>
                <a:schemeClr val="dk2"/>
              </a:solidFill>
              <a:latin typeface="Malgun Gothic"/>
              <a:ea typeface="Malgun Gothic"/>
              <a:cs typeface="Malgun Gothic"/>
              <a:sym typeface="Malgun Gothic"/>
            </a:endParaRPr>
          </a:p>
          <a:p>
            <a:pPr marL="0" marR="0" lvl="0" indent="0" algn="l" rtl="0">
              <a:lnSpc>
                <a:spcPct val="100000"/>
              </a:lnSpc>
              <a:spcBef>
                <a:spcPts val="0"/>
              </a:spcBef>
              <a:spcAft>
                <a:spcPts val="0"/>
              </a:spcAft>
              <a:buNone/>
            </a:pPr>
            <a:r>
              <a:rPr lang="ko" sz="1300" b="1">
                <a:solidFill>
                  <a:schemeClr val="dk2"/>
                </a:solidFill>
                <a:latin typeface="Malgun Gothic"/>
                <a:ea typeface="Malgun Gothic"/>
                <a:cs typeface="Malgun Gothic"/>
                <a:sym typeface="Malgun Gothic"/>
              </a:rPr>
              <a:t> 점포 컨셉 결정</a:t>
            </a:r>
            <a:r>
              <a:rPr lang="ko" sz="1300" b="1" i="0" u="none" strike="noStrike" cap="none">
                <a:solidFill>
                  <a:schemeClr val="dk2"/>
                </a:solidFill>
                <a:latin typeface="Malgun Gothic"/>
                <a:ea typeface="Malgun Gothic"/>
                <a:cs typeface="Malgun Gothic"/>
                <a:sym typeface="Malgun Gothic"/>
              </a:rPr>
              <a:t>)</a:t>
            </a:r>
            <a:endParaRPr sz="1300" b="1" i="0" u="none" strike="noStrike" cap="none">
              <a:solidFill>
                <a:schemeClr val="dk2"/>
              </a:solidFill>
              <a:latin typeface="Malgun Gothic"/>
              <a:ea typeface="Malgun Gothic"/>
              <a:cs typeface="Malgun Gothic"/>
              <a:sym typeface="Malgun Gothic"/>
            </a:endParaRPr>
          </a:p>
        </p:txBody>
      </p:sp>
      <p:grpSp>
        <p:nvGrpSpPr>
          <p:cNvPr id="219" name="Google Shape;219;p28"/>
          <p:cNvGrpSpPr/>
          <p:nvPr/>
        </p:nvGrpSpPr>
        <p:grpSpPr>
          <a:xfrm>
            <a:off x="533713" y="1039142"/>
            <a:ext cx="8112582" cy="1452190"/>
            <a:chOff x="533713" y="1039142"/>
            <a:chExt cx="8112582" cy="1452190"/>
          </a:xfrm>
        </p:grpSpPr>
        <p:grpSp>
          <p:nvGrpSpPr>
            <p:cNvPr id="220" name="Google Shape;220;p28"/>
            <p:cNvGrpSpPr/>
            <p:nvPr/>
          </p:nvGrpSpPr>
          <p:grpSpPr>
            <a:xfrm>
              <a:off x="533713" y="1039142"/>
              <a:ext cx="8112582" cy="1452190"/>
              <a:chOff x="533713" y="1039142"/>
              <a:chExt cx="8112582" cy="1452190"/>
            </a:xfrm>
          </p:grpSpPr>
          <p:grpSp>
            <p:nvGrpSpPr>
              <p:cNvPr id="221" name="Google Shape;221;p28"/>
              <p:cNvGrpSpPr/>
              <p:nvPr/>
            </p:nvGrpSpPr>
            <p:grpSpPr>
              <a:xfrm>
                <a:off x="538483" y="1039142"/>
                <a:ext cx="8107812" cy="1452190"/>
                <a:chOff x="317779" y="1360175"/>
                <a:chExt cx="8564289" cy="1533950"/>
              </a:xfrm>
            </p:grpSpPr>
            <p:sp>
              <p:nvSpPr>
                <p:cNvPr id="222" name="Google Shape;222;p28"/>
                <p:cNvSpPr/>
                <p:nvPr/>
              </p:nvSpPr>
              <p:spPr>
                <a:xfrm>
                  <a:off x="317779" y="1367125"/>
                  <a:ext cx="2392200" cy="1527000"/>
                </a:xfrm>
                <a:prstGeom prst="roundRect">
                  <a:avLst>
                    <a:gd name="adj" fmla="val 16667"/>
                  </a:avLst>
                </a:prstGeom>
                <a:blipFill rotWithShape="1">
                  <a:blip r:embed="rId3">
                    <a:alphaModFix/>
                  </a:blip>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8"/>
                <p:cNvSpPr/>
                <p:nvPr/>
              </p:nvSpPr>
              <p:spPr>
                <a:xfrm>
                  <a:off x="3391412" y="1367125"/>
                  <a:ext cx="2392200" cy="1527000"/>
                </a:xfrm>
                <a:prstGeom prst="roundRect">
                  <a:avLst>
                    <a:gd name="adj" fmla="val 16667"/>
                  </a:avLst>
                </a:prstGeom>
                <a:blipFill rotWithShape="1">
                  <a:blip r:embed="rId4">
                    <a:alphaModFix/>
                  </a:blip>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8"/>
                <p:cNvSpPr/>
                <p:nvPr/>
              </p:nvSpPr>
              <p:spPr>
                <a:xfrm>
                  <a:off x="6489868" y="1360175"/>
                  <a:ext cx="2392200" cy="1527000"/>
                </a:xfrm>
                <a:prstGeom prst="roundRect">
                  <a:avLst>
                    <a:gd name="adj" fmla="val 16667"/>
                  </a:avLst>
                </a:prstGeom>
                <a:blipFill rotWithShape="1">
                  <a:blip r:embed="rId5">
                    <a:alphaModFix/>
                  </a:blip>
                  <a:stretch>
                    <a:fillRect/>
                  </a:stretch>
                </a:bli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5" name="Google Shape;225;p28"/>
              <p:cNvSpPr/>
              <p:nvPr/>
            </p:nvSpPr>
            <p:spPr>
              <a:xfrm>
                <a:off x="533713" y="1045688"/>
                <a:ext cx="2263800" cy="1439100"/>
              </a:xfrm>
              <a:prstGeom prst="roundRect">
                <a:avLst>
                  <a:gd name="adj" fmla="val 16667"/>
                </a:avLst>
              </a:prstGeom>
              <a:solidFill>
                <a:srgbClr val="BCBCBC">
                  <a:alpha val="34900"/>
                </a:srgbClr>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6" name="Google Shape;226;p28"/>
            <p:cNvSpPr/>
            <p:nvPr/>
          </p:nvSpPr>
          <p:spPr>
            <a:xfrm>
              <a:off x="6377019" y="1045688"/>
              <a:ext cx="2263800" cy="1439100"/>
            </a:xfrm>
            <a:prstGeom prst="roundRect">
              <a:avLst>
                <a:gd name="adj" fmla="val 16667"/>
              </a:avLst>
            </a:prstGeom>
            <a:solidFill>
              <a:srgbClr val="BCBCBC">
                <a:alpha val="34900"/>
              </a:srgbClr>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225250" y="24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sz="3133">
                <a:latin typeface="Malgun Gothic"/>
                <a:ea typeface="Malgun Gothic"/>
                <a:cs typeface="Malgun Gothic"/>
                <a:sym typeface="Malgun Gothic"/>
              </a:rPr>
              <a:t>업종별 창업 예측 - </a:t>
            </a:r>
            <a:r>
              <a:rPr lang="ko" sz="2244">
                <a:latin typeface="Malgun Gothic"/>
                <a:ea typeface="Malgun Gothic"/>
                <a:cs typeface="Malgun Gothic"/>
                <a:sym typeface="Malgun Gothic"/>
              </a:rPr>
              <a:t>총매출</a:t>
            </a:r>
            <a:endParaRPr sz="2244">
              <a:latin typeface="Malgun Gothic"/>
              <a:ea typeface="Malgun Gothic"/>
              <a:cs typeface="Malgun Gothic"/>
              <a:sym typeface="Malgun Gothic"/>
            </a:endParaRPr>
          </a:p>
          <a:p>
            <a:pPr marL="0" lvl="0" indent="0" algn="l" rtl="0">
              <a:spcBef>
                <a:spcPts val="0"/>
              </a:spcBef>
              <a:spcAft>
                <a:spcPts val="0"/>
              </a:spcAft>
              <a:buNone/>
            </a:pPr>
            <a:endParaRPr/>
          </a:p>
        </p:txBody>
      </p:sp>
      <p:sp>
        <p:nvSpPr>
          <p:cNvPr id="232" name="Google Shape;232;p29"/>
          <p:cNvSpPr txBox="1">
            <a:spLocks noGrp="1"/>
          </p:cNvSpPr>
          <p:nvPr>
            <p:ph type="body" idx="1"/>
          </p:nvPr>
        </p:nvSpPr>
        <p:spPr>
          <a:xfrm>
            <a:off x="311700" y="1152475"/>
            <a:ext cx="3462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2000" b="1">
                <a:latin typeface="Malgun Gothic"/>
                <a:ea typeface="Malgun Gothic"/>
                <a:cs typeface="Malgun Gothic"/>
                <a:sym typeface="Malgun Gothic"/>
              </a:rPr>
              <a:t>총매출이 높은 업종</a:t>
            </a:r>
            <a:endParaRPr sz="2000" b="1">
              <a:latin typeface="Malgun Gothic"/>
              <a:ea typeface="Malgun Gothic"/>
              <a:cs typeface="Malgun Gothic"/>
              <a:sym typeface="Malgun Gothic"/>
            </a:endParaRPr>
          </a:p>
          <a:p>
            <a:pPr marL="0" lvl="0" indent="0" algn="l" rtl="0">
              <a:spcBef>
                <a:spcPts val="1200"/>
              </a:spcBef>
              <a:spcAft>
                <a:spcPts val="0"/>
              </a:spcAft>
              <a:buNone/>
            </a:pPr>
            <a:r>
              <a:rPr lang="ko">
                <a:latin typeface="Malgun Gothic"/>
                <a:ea typeface="Malgun Gothic"/>
                <a:cs typeface="Malgun Gothic"/>
                <a:sym typeface="Malgun Gothic"/>
              </a:rPr>
              <a:t>한식, 커피 등</a:t>
            </a:r>
            <a:r>
              <a:rPr lang="ko" sz="2000"/>
              <a:t> </a:t>
            </a:r>
            <a:endParaRPr sz="2000"/>
          </a:p>
          <a:p>
            <a:pPr marL="0" lvl="0" indent="0" algn="l" rtl="0">
              <a:spcBef>
                <a:spcPts val="1200"/>
              </a:spcBef>
              <a:spcAft>
                <a:spcPts val="0"/>
              </a:spcAft>
              <a:buNone/>
            </a:pPr>
            <a:r>
              <a:rPr lang="ko" sz="1400">
                <a:latin typeface="Malgun Gothic"/>
                <a:ea typeface="Malgun Gothic"/>
                <a:cs typeface="Malgun Gothic"/>
                <a:sym typeface="Malgun Gothic"/>
              </a:rPr>
              <a:t>(백반집,고기집,탕/냉면류 등</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외식 업종 대부분이 한식으로 분류)</a:t>
            </a:r>
            <a:endParaRPr sz="1400">
              <a:latin typeface="Malgun Gothic"/>
              <a:ea typeface="Malgun Gothic"/>
              <a:cs typeface="Malgun Gothic"/>
              <a:sym typeface="Malgun Gothic"/>
            </a:endParaRPr>
          </a:p>
          <a:p>
            <a:pPr marL="0" lvl="0" indent="0" algn="l" rtl="0">
              <a:spcBef>
                <a:spcPts val="1200"/>
              </a:spcBef>
              <a:spcAft>
                <a:spcPts val="0"/>
              </a:spcAft>
              <a:buNone/>
            </a:pPr>
            <a:endParaRPr sz="1500"/>
          </a:p>
          <a:p>
            <a:pPr marL="0" lvl="0" indent="0" algn="l" rtl="0">
              <a:spcBef>
                <a:spcPts val="1200"/>
              </a:spcBef>
              <a:spcAft>
                <a:spcPts val="0"/>
              </a:spcAft>
              <a:buClr>
                <a:schemeClr val="dk1"/>
              </a:buClr>
              <a:buSzPts val="1100"/>
              <a:buFont typeface="Arial"/>
              <a:buNone/>
            </a:pPr>
            <a:r>
              <a:rPr lang="ko" sz="2000" b="1">
                <a:latin typeface="Malgun Gothic"/>
                <a:ea typeface="Malgun Gothic"/>
                <a:cs typeface="Malgun Gothic"/>
                <a:sym typeface="Malgun Gothic"/>
              </a:rPr>
              <a:t>총매출이 낮은 업종</a:t>
            </a:r>
            <a:endParaRPr sz="2000" b="1">
              <a:latin typeface="Malgun Gothic"/>
              <a:ea typeface="Malgun Gothic"/>
              <a:cs typeface="Malgun Gothic"/>
              <a:sym typeface="Malgun Gothic"/>
            </a:endParaRPr>
          </a:p>
          <a:p>
            <a:pPr marL="0" lvl="0" indent="0" algn="l" rtl="0">
              <a:spcBef>
                <a:spcPts val="1200"/>
              </a:spcBef>
              <a:spcAft>
                <a:spcPts val="1200"/>
              </a:spcAft>
              <a:buClr>
                <a:schemeClr val="dk1"/>
              </a:buClr>
              <a:buSzPts val="1100"/>
              <a:buFont typeface="Arial"/>
              <a:buNone/>
            </a:pPr>
            <a:r>
              <a:rPr lang="ko">
                <a:latin typeface="Malgun Gothic"/>
                <a:ea typeface="Malgun Gothic"/>
                <a:cs typeface="Malgun Gothic"/>
                <a:sym typeface="Malgun Gothic"/>
              </a:rPr>
              <a:t>치킨, 패스트푸드 등</a:t>
            </a:r>
            <a:r>
              <a:rPr lang="ko"/>
              <a:t> </a:t>
            </a:r>
            <a:endParaRPr sz="1300"/>
          </a:p>
        </p:txBody>
      </p:sp>
      <p:pic>
        <p:nvPicPr>
          <p:cNvPr id="233" name="Google Shape;233;p29"/>
          <p:cNvPicPr preferRelativeResize="0"/>
          <p:nvPr/>
        </p:nvPicPr>
        <p:blipFill>
          <a:blip r:embed="rId3">
            <a:alphaModFix/>
          </a:blip>
          <a:stretch>
            <a:fillRect/>
          </a:stretch>
        </p:blipFill>
        <p:spPr>
          <a:xfrm>
            <a:off x="3600000" y="1080000"/>
            <a:ext cx="5184000" cy="3704700"/>
          </a:xfrm>
          <a:prstGeom prst="rect">
            <a:avLst/>
          </a:prstGeom>
          <a:noFill/>
          <a:ln>
            <a:noFill/>
          </a:ln>
        </p:spPr>
      </p:pic>
      <p:sp>
        <p:nvSpPr>
          <p:cNvPr id="234" name="Google Shape;234;p29"/>
          <p:cNvSpPr txBox="1"/>
          <p:nvPr/>
        </p:nvSpPr>
        <p:spPr>
          <a:xfrm>
            <a:off x="6823200" y="605100"/>
            <a:ext cx="23970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sz="1300" b="1">
                <a:latin typeface="Malgun Gothic"/>
                <a:ea typeface="Malgun Gothic"/>
                <a:cs typeface="Malgun Gothic"/>
                <a:sym typeface="Malgun Gothic"/>
              </a:rPr>
              <a:t>업종별 22년 총매출</a:t>
            </a:r>
            <a:endParaRPr sz="1300" b="1">
              <a:latin typeface="Malgun Gothic"/>
              <a:ea typeface="Malgun Gothic"/>
              <a:cs typeface="Malgun Gothic"/>
              <a:sym typeface="Malgun Gothic"/>
            </a:endParaRPr>
          </a:p>
        </p:txBody>
      </p:sp>
      <p:sp>
        <p:nvSpPr>
          <p:cNvPr id="235" name="Google Shape;235;p29"/>
          <p:cNvSpPr txBox="1"/>
          <p:nvPr/>
        </p:nvSpPr>
        <p:spPr>
          <a:xfrm>
            <a:off x="8089525" y="846600"/>
            <a:ext cx="810600" cy="2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a:latin typeface="Malgun Gothic"/>
                <a:ea typeface="Malgun Gothic"/>
                <a:cs typeface="Malgun Gothic"/>
                <a:sym typeface="Malgun Gothic"/>
              </a:rPr>
              <a:t>[업종 / 원]</a:t>
            </a:r>
            <a:endParaRPr sz="1000">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245550" y="237375"/>
            <a:ext cx="84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ko" sz="2820">
                <a:latin typeface="Malgun Gothic"/>
                <a:ea typeface="Malgun Gothic"/>
                <a:cs typeface="Malgun Gothic"/>
                <a:sym typeface="Malgun Gothic"/>
              </a:rPr>
              <a:t>업종별 창업 예측 - </a:t>
            </a:r>
            <a:r>
              <a:rPr lang="ko" sz="2020">
                <a:latin typeface="Malgun Gothic"/>
                <a:ea typeface="Malgun Gothic"/>
                <a:cs typeface="Malgun Gothic"/>
                <a:sym typeface="Malgun Gothic"/>
              </a:rPr>
              <a:t>개/폐업수</a:t>
            </a:r>
            <a:endParaRPr sz="2020">
              <a:latin typeface="Malgun Gothic"/>
              <a:ea typeface="Malgun Gothic"/>
              <a:cs typeface="Malgun Gothic"/>
              <a:sym typeface="Malgun Gothic"/>
            </a:endParaRPr>
          </a:p>
        </p:txBody>
      </p:sp>
      <p:sp>
        <p:nvSpPr>
          <p:cNvPr id="241" name="Google Shape;241;p30"/>
          <p:cNvSpPr txBox="1">
            <a:spLocks noGrp="1"/>
          </p:cNvSpPr>
          <p:nvPr>
            <p:ph type="body" idx="1"/>
          </p:nvPr>
        </p:nvSpPr>
        <p:spPr>
          <a:xfrm>
            <a:off x="311700" y="1395000"/>
            <a:ext cx="3462900" cy="317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2000" b="1">
                <a:latin typeface="Malgun Gothic"/>
                <a:ea typeface="Malgun Gothic"/>
                <a:cs typeface="Malgun Gothic"/>
                <a:sym typeface="Malgun Gothic"/>
              </a:rPr>
              <a:t>개업이 더 많은 업종</a:t>
            </a:r>
            <a:endParaRPr sz="2000" b="1">
              <a:latin typeface="Malgun Gothic"/>
              <a:ea typeface="Malgun Gothic"/>
              <a:cs typeface="Malgun Gothic"/>
              <a:sym typeface="Malgun Gothic"/>
            </a:endParaRPr>
          </a:p>
          <a:p>
            <a:pPr marL="0" lvl="0" indent="0" algn="l" rtl="0">
              <a:spcBef>
                <a:spcPts val="1200"/>
              </a:spcBef>
              <a:spcAft>
                <a:spcPts val="0"/>
              </a:spcAft>
              <a:buClr>
                <a:schemeClr val="dk1"/>
              </a:buClr>
              <a:buSzPts val="1100"/>
              <a:buFont typeface="Arial"/>
              <a:buNone/>
            </a:pPr>
            <a:r>
              <a:rPr lang="ko">
                <a:latin typeface="Malgun Gothic"/>
                <a:ea typeface="Malgun Gothic"/>
                <a:cs typeface="Malgun Gothic"/>
                <a:sym typeface="Malgun Gothic"/>
              </a:rPr>
              <a:t>커피, 분식, 기타외국식 등</a:t>
            </a:r>
            <a:endParaRPr>
              <a:latin typeface="Malgun Gothic"/>
              <a:ea typeface="Malgun Gothic"/>
              <a:cs typeface="Malgun Gothic"/>
              <a:sym typeface="Malgun Gothic"/>
            </a:endParaRPr>
          </a:p>
          <a:p>
            <a:pPr marL="0" lvl="0" indent="0" algn="l" rtl="0">
              <a:spcBef>
                <a:spcPts val="1200"/>
              </a:spcBef>
              <a:spcAft>
                <a:spcPts val="0"/>
              </a:spcAft>
              <a:buNone/>
            </a:pPr>
            <a:endParaRPr sz="2000">
              <a:latin typeface="Malgun Gothic"/>
              <a:ea typeface="Malgun Gothic"/>
              <a:cs typeface="Malgun Gothic"/>
              <a:sym typeface="Malgun Gothic"/>
            </a:endParaRPr>
          </a:p>
          <a:p>
            <a:pPr marL="0" lvl="0" indent="0" algn="l" rtl="0">
              <a:spcBef>
                <a:spcPts val="1200"/>
              </a:spcBef>
              <a:spcAft>
                <a:spcPts val="0"/>
              </a:spcAft>
              <a:buClr>
                <a:schemeClr val="dk1"/>
              </a:buClr>
              <a:buSzPts val="1100"/>
              <a:buFont typeface="Arial"/>
              <a:buNone/>
            </a:pPr>
            <a:r>
              <a:rPr lang="ko" sz="2000" b="1">
                <a:latin typeface="Malgun Gothic"/>
                <a:ea typeface="Malgun Gothic"/>
                <a:cs typeface="Malgun Gothic"/>
                <a:sym typeface="Malgun Gothic"/>
              </a:rPr>
              <a:t>폐업이 더 많은 업종</a:t>
            </a:r>
            <a:endParaRPr sz="2000" b="1">
              <a:latin typeface="Malgun Gothic"/>
              <a:ea typeface="Malgun Gothic"/>
              <a:cs typeface="Malgun Gothic"/>
              <a:sym typeface="Malgun Gothic"/>
            </a:endParaRPr>
          </a:p>
          <a:p>
            <a:pPr marL="0" lvl="0" indent="0" algn="l" rtl="0">
              <a:spcBef>
                <a:spcPts val="1200"/>
              </a:spcBef>
              <a:spcAft>
                <a:spcPts val="0"/>
              </a:spcAft>
              <a:buClr>
                <a:schemeClr val="dk1"/>
              </a:buClr>
              <a:buSzPts val="1100"/>
              <a:buFont typeface="Arial"/>
              <a:buNone/>
            </a:pPr>
            <a:r>
              <a:rPr lang="ko">
                <a:latin typeface="Malgun Gothic"/>
                <a:ea typeface="Malgun Gothic"/>
                <a:cs typeface="Malgun Gothic"/>
                <a:sym typeface="Malgun Gothic"/>
              </a:rPr>
              <a:t>한식, 주점 등</a:t>
            </a:r>
            <a:endParaRPr>
              <a:latin typeface="Malgun Gothic"/>
              <a:ea typeface="Malgun Gothic"/>
              <a:cs typeface="Malgun Gothic"/>
              <a:sym typeface="Malgun Gothic"/>
            </a:endParaRPr>
          </a:p>
          <a:p>
            <a:pPr marL="0" lvl="0" indent="0" algn="l" rtl="0">
              <a:spcBef>
                <a:spcPts val="1200"/>
              </a:spcBef>
              <a:spcAft>
                <a:spcPts val="1200"/>
              </a:spcAft>
              <a:buNone/>
            </a:pPr>
            <a:endParaRPr sz="2000"/>
          </a:p>
        </p:txBody>
      </p:sp>
      <p:pic>
        <p:nvPicPr>
          <p:cNvPr id="242" name="Google Shape;242;p30"/>
          <p:cNvPicPr preferRelativeResize="0"/>
          <p:nvPr/>
        </p:nvPicPr>
        <p:blipFill>
          <a:blip r:embed="rId3">
            <a:alphaModFix/>
          </a:blip>
          <a:stretch>
            <a:fillRect/>
          </a:stretch>
        </p:blipFill>
        <p:spPr>
          <a:xfrm>
            <a:off x="3600000" y="1080000"/>
            <a:ext cx="5184000" cy="3704700"/>
          </a:xfrm>
          <a:prstGeom prst="rect">
            <a:avLst/>
          </a:prstGeom>
          <a:noFill/>
          <a:ln>
            <a:noFill/>
          </a:ln>
        </p:spPr>
      </p:pic>
      <p:sp>
        <p:nvSpPr>
          <p:cNvPr id="243" name="Google Shape;243;p30"/>
          <p:cNvSpPr txBox="1"/>
          <p:nvPr/>
        </p:nvSpPr>
        <p:spPr>
          <a:xfrm>
            <a:off x="6619875" y="619025"/>
            <a:ext cx="22734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300" b="1">
                <a:latin typeface="Malgun Gothic"/>
                <a:ea typeface="Malgun Gothic"/>
                <a:cs typeface="Malgun Gothic"/>
                <a:sym typeface="Malgun Gothic"/>
              </a:rPr>
              <a:t>22년 업종별 개/폐업수</a:t>
            </a:r>
            <a:endParaRPr sz="1300" b="1">
              <a:latin typeface="Malgun Gothic"/>
              <a:ea typeface="Malgun Gothic"/>
              <a:cs typeface="Malgun Gothic"/>
              <a:sym typeface="Malgun Gothic"/>
            </a:endParaRPr>
          </a:p>
        </p:txBody>
      </p:sp>
      <p:sp>
        <p:nvSpPr>
          <p:cNvPr id="244" name="Google Shape;244;p30"/>
          <p:cNvSpPr txBox="1"/>
          <p:nvPr/>
        </p:nvSpPr>
        <p:spPr>
          <a:xfrm>
            <a:off x="7786175" y="886225"/>
            <a:ext cx="1196400" cy="2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a:latin typeface="Malgun Gothic"/>
                <a:ea typeface="Malgun Gothic"/>
                <a:cs typeface="Malgun Gothic"/>
                <a:sym typeface="Malgun Gothic"/>
              </a:rPr>
              <a:t>[업종 / 점포수]</a:t>
            </a:r>
            <a:endParaRPr sz="1000">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222375" y="233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업종별 창업 예측 - </a:t>
            </a:r>
            <a:r>
              <a:rPr lang="ko" sz="2244">
                <a:latin typeface="Malgun Gothic"/>
                <a:ea typeface="Malgun Gothic"/>
                <a:cs typeface="Malgun Gothic"/>
                <a:sym typeface="Malgun Gothic"/>
              </a:rPr>
              <a:t>강남구 점포당매출</a:t>
            </a:r>
            <a:endParaRPr sz="2244">
              <a:latin typeface="Malgun Gothic"/>
              <a:ea typeface="Malgun Gothic"/>
              <a:cs typeface="Malgun Gothic"/>
              <a:sym typeface="Malgun Gothic"/>
            </a:endParaRPr>
          </a:p>
          <a:p>
            <a:pPr marL="0" lvl="0" indent="0" algn="l" rtl="0">
              <a:spcBef>
                <a:spcPts val="0"/>
              </a:spcBef>
              <a:spcAft>
                <a:spcPts val="0"/>
              </a:spcAft>
              <a:buNone/>
            </a:pPr>
            <a:endParaRPr/>
          </a:p>
        </p:txBody>
      </p:sp>
      <p:sp>
        <p:nvSpPr>
          <p:cNvPr id="250" name="Google Shape;250;p31"/>
          <p:cNvSpPr txBox="1">
            <a:spLocks noGrp="1"/>
          </p:cNvSpPr>
          <p:nvPr>
            <p:ph type="body" idx="1"/>
          </p:nvPr>
        </p:nvSpPr>
        <p:spPr>
          <a:xfrm>
            <a:off x="311700" y="1039975"/>
            <a:ext cx="3037500" cy="37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000" b="1">
                <a:latin typeface="Malgun Gothic"/>
                <a:ea typeface="Malgun Gothic"/>
                <a:cs typeface="Malgun Gothic"/>
                <a:sym typeface="Malgun Gothic"/>
              </a:rPr>
              <a:t>업종별 점포당 매출이 높은 </a:t>
            </a:r>
            <a:endParaRPr sz="2000" b="1">
              <a:latin typeface="Malgun Gothic"/>
              <a:ea typeface="Malgun Gothic"/>
              <a:cs typeface="Malgun Gothic"/>
              <a:sym typeface="Malgun Gothic"/>
            </a:endParaRPr>
          </a:p>
          <a:p>
            <a:pPr marL="0" lvl="0" indent="0" algn="l" rtl="0">
              <a:spcBef>
                <a:spcPts val="1200"/>
              </a:spcBef>
              <a:spcAft>
                <a:spcPts val="0"/>
              </a:spcAft>
              <a:buClr>
                <a:schemeClr val="dk1"/>
              </a:buClr>
              <a:buSzPts val="1100"/>
              <a:buFont typeface="Arial"/>
              <a:buNone/>
            </a:pPr>
            <a:r>
              <a:rPr lang="ko" sz="2000" b="1">
                <a:latin typeface="Malgun Gothic"/>
                <a:ea typeface="Malgun Gothic"/>
                <a:cs typeface="Malgun Gothic"/>
                <a:sym typeface="Malgun Gothic"/>
              </a:rPr>
              <a:t>강남구 업종</a:t>
            </a:r>
            <a:endParaRPr sz="2000" b="1">
              <a:latin typeface="Malgun Gothic"/>
              <a:ea typeface="Malgun Gothic"/>
              <a:cs typeface="Malgun Gothic"/>
              <a:sym typeface="Malgun Gothic"/>
            </a:endParaRPr>
          </a:p>
          <a:p>
            <a:pPr marL="0" lvl="0" indent="0" algn="l" rtl="0">
              <a:spcBef>
                <a:spcPts val="1200"/>
              </a:spcBef>
              <a:spcAft>
                <a:spcPts val="0"/>
              </a:spcAft>
              <a:buNone/>
            </a:pPr>
            <a:r>
              <a:rPr lang="ko">
                <a:latin typeface="Malgun Gothic"/>
                <a:ea typeface="Malgun Gothic"/>
                <a:cs typeface="Malgun Gothic"/>
                <a:sym typeface="Malgun Gothic"/>
              </a:rPr>
              <a:t>중식/한식/일식 등</a:t>
            </a:r>
            <a:endParaRPr>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업종별 점포당 매출이 낮은 </a:t>
            </a:r>
            <a:endParaRPr sz="2000" b="1">
              <a:latin typeface="Malgun Gothic"/>
              <a:ea typeface="Malgun Gothic"/>
              <a:cs typeface="Malgun Gothic"/>
              <a:sym typeface="Malgun Gothic"/>
            </a:endParaRPr>
          </a:p>
          <a:p>
            <a:pPr marL="0" lvl="0" indent="0" algn="l" rtl="0">
              <a:spcBef>
                <a:spcPts val="1200"/>
              </a:spcBef>
              <a:spcAft>
                <a:spcPts val="0"/>
              </a:spcAft>
              <a:buClr>
                <a:schemeClr val="dk1"/>
              </a:buClr>
              <a:buSzPts val="1100"/>
              <a:buFont typeface="Arial"/>
              <a:buNone/>
            </a:pPr>
            <a:r>
              <a:rPr lang="ko" sz="2000" b="1">
                <a:latin typeface="Malgun Gothic"/>
                <a:ea typeface="Malgun Gothic"/>
                <a:cs typeface="Malgun Gothic"/>
                <a:sym typeface="Malgun Gothic"/>
              </a:rPr>
              <a:t>강남구 업종</a:t>
            </a:r>
            <a:endParaRPr sz="2000" b="1">
              <a:latin typeface="Malgun Gothic"/>
              <a:ea typeface="Malgun Gothic"/>
              <a:cs typeface="Malgun Gothic"/>
              <a:sym typeface="Malgun Gothic"/>
            </a:endParaRPr>
          </a:p>
          <a:p>
            <a:pPr marL="0" lvl="0" indent="0" algn="l" rtl="0">
              <a:spcBef>
                <a:spcPts val="1200"/>
              </a:spcBef>
              <a:spcAft>
                <a:spcPts val="1200"/>
              </a:spcAft>
              <a:buNone/>
            </a:pPr>
            <a:r>
              <a:rPr lang="ko">
                <a:latin typeface="Malgun Gothic"/>
                <a:ea typeface="Malgun Gothic"/>
                <a:cs typeface="Malgun Gothic"/>
                <a:sym typeface="Malgun Gothic"/>
              </a:rPr>
              <a:t>패스트푸드/커피/치킨 등</a:t>
            </a:r>
            <a:endParaRPr>
              <a:latin typeface="Malgun Gothic"/>
              <a:ea typeface="Malgun Gothic"/>
              <a:cs typeface="Malgun Gothic"/>
              <a:sym typeface="Malgun Gothic"/>
            </a:endParaRPr>
          </a:p>
        </p:txBody>
      </p:sp>
      <p:sp>
        <p:nvSpPr>
          <p:cNvPr id="251" name="Google Shape;251;p31"/>
          <p:cNvSpPr txBox="1"/>
          <p:nvPr/>
        </p:nvSpPr>
        <p:spPr>
          <a:xfrm>
            <a:off x="7740075" y="605100"/>
            <a:ext cx="8781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sz="1300" b="1">
                <a:latin typeface="Malgun Gothic"/>
                <a:ea typeface="Malgun Gothic"/>
                <a:cs typeface="Malgun Gothic"/>
                <a:sym typeface="Malgun Gothic"/>
              </a:rPr>
              <a:t>강남구</a:t>
            </a:r>
            <a:endParaRPr sz="1300" b="1">
              <a:latin typeface="Malgun Gothic"/>
              <a:ea typeface="Malgun Gothic"/>
              <a:cs typeface="Malgun Gothic"/>
              <a:sym typeface="Malgun Gothic"/>
            </a:endParaRPr>
          </a:p>
        </p:txBody>
      </p:sp>
      <p:sp>
        <p:nvSpPr>
          <p:cNvPr id="252" name="Google Shape;252;p31"/>
          <p:cNvSpPr txBox="1"/>
          <p:nvPr/>
        </p:nvSpPr>
        <p:spPr>
          <a:xfrm>
            <a:off x="8034250" y="826150"/>
            <a:ext cx="878100" cy="2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a:latin typeface="Malgun Gothic"/>
                <a:ea typeface="Malgun Gothic"/>
                <a:cs typeface="Malgun Gothic"/>
                <a:sym typeface="Malgun Gothic"/>
              </a:rPr>
              <a:t>[업종 / 원]</a:t>
            </a:r>
            <a:endParaRPr sz="1000">
              <a:latin typeface="Malgun Gothic"/>
              <a:ea typeface="Malgun Gothic"/>
              <a:cs typeface="Malgun Gothic"/>
              <a:sym typeface="Malgun Gothic"/>
            </a:endParaRPr>
          </a:p>
        </p:txBody>
      </p:sp>
      <p:pic>
        <p:nvPicPr>
          <p:cNvPr id="253" name="Google Shape;253;p31"/>
          <p:cNvPicPr preferRelativeResize="0"/>
          <p:nvPr/>
        </p:nvPicPr>
        <p:blipFill>
          <a:blip r:embed="rId3">
            <a:alphaModFix/>
          </a:blip>
          <a:stretch>
            <a:fillRect/>
          </a:stretch>
        </p:blipFill>
        <p:spPr>
          <a:xfrm>
            <a:off x="3600000" y="1080000"/>
            <a:ext cx="5184000" cy="370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244925" y="243600"/>
            <a:ext cx="1512900" cy="6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ko" sz="2820">
                <a:latin typeface="Malgun Gothic"/>
                <a:ea typeface="Malgun Gothic"/>
                <a:cs typeface="Malgun Gothic"/>
                <a:sym typeface="Malgun Gothic"/>
              </a:rPr>
              <a:t>목차</a:t>
            </a:r>
            <a:endParaRPr sz="3270">
              <a:latin typeface="Malgun Gothic"/>
              <a:ea typeface="Malgun Gothic"/>
              <a:cs typeface="Malgun Gothic"/>
              <a:sym typeface="Malgun Gothic"/>
            </a:endParaRPr>
          </a:p>
        </p:txBody>
      </p:sp>
      <p:sp>
        <p:nvSpPr>
          <p:cNvPr id="68" name="Google Shape;68;p14"/>
          <p:cNvSpPr txBox="1"/>
          <p:nvPr/>
        </p:nvSpPr>
        <p:spPr>
          <a:xfrm>
            <a:off x="4656675" y="822225"/>
            <a:ext cx="3000000" cy="42714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ko" sz="1800" b="1">
                <a:solidFill>
                  <a:schemeClr val="dk2"/>
                </a:solidFill>
                <a:latin typeface="Malgun Gothic"/>
                <a:ea typeface="Malgun Gothic"/>
                <a:cs typeface="Malgun Gothic"/>
                <a:sym typeface="Malgun Gothic"/>
              </a:rPr>
              <a:t>4. 프로젝트 수행 결과</a:t>
            </a:r>
            <a:endParaRPr sz="1800" b="1">
              <a:solidFill>
                <a:schemeClr val="dk2"/>
              </a:solidFill>
              <a:latin typeface="Malgun Gothic"/>
              <a:ea typeface="Malgun Gothic"/>
              <a:cs typeface="Malgun Gothic"/>
              <a:sym typeface="Malgun Gothic"/>
            </a:endParaRPr>
          </a:p>
          <a:p>
            <a:pPr marL="457200" lvl="0" indent="0" algn="l" rtl="0">
              <a:lnSpc>
                <a:spcPct val="150000"/>
              </a:lnSpc>
              <a:spcBef>
                <a:spcPts val="1200"/>
              </a:spcBef>
              <a:spcAft>
                <a:spcPts val="0"/>
              </a:spcAft>
              <a:buNone/>
            </a:pPr>
            <a:r>
              <a:rPr lang="ko" b="1">
                <a:solidFill>
                  <a:schemeClr val="dk2"/>
                </a:solidFill>
                <a:latin typeface="Malgun Gothic"/>
                <a:ea typeface="Malgun Gothic"/>
                <a:cs typeface="Malgun Gothic"/>
                <a:sym typeface="Malgun Gothic"/>
              </a:rPr>
              <a:t>- 데이터 수집 및 전처리</a:t>
            </a:r>
            <a:endParaRPr b="1">
              <a:solidFill>
                <a:schemeClr val="dk2"/>
              </a:solidFill>
              <a:latin typeface="Malgun Gothic"/>
              <a:ea typeface="Malgun Gothic"/>
              <a:cs typeface="Malgun Gothic"/>
              <a:sym typeface="Malgun Gothic"/>
            </a:endParaRPr>
          </a:p>
          <a:p>
            <a:pPr marL="457200" lvl="0" indent="0" algn="l" rtl="0">
              <a:lnSpc>
                <a:spcPct val="150000"/>
              </a:lnSpc>
              <a:spcBef>
                <a:spcPts val="1200"/>
              </a:spcBef>
              <a:spcAft>
                <a:spcPts val="0"/>
              </a:spcAft>
              <a:buNone/>
            </a:pPr>
            <a:r>
              <a:rPr lang="ko" b="1">
                <a:solidFill>
                  <a:schemeClr val="dk2"/>
                </a:solidFill>
                <a:latin typeface="Malgun Gothic"/>
                <a:ea typeface="Malgun Gothic"/>
                <a:cs typeface="Malgun Gothic"/>
                <a:sym typeface="Malgun Gothic"/>
              </a:rPr>
              <a:t>- 데이터 탐색 및 시각화(EDA)</a:t>
            </a:r>
            <a:endParaRPr b="1">
              <a:solidFill>
                <a:schemeClr val="dk2"/>
              </a:solidFill>
              <a:latin typeface="Malgun Gothic"/>
              <a:ea typeface="Malgun Gothic"/>
              <a:cs typeface="Malgun Gothic"/>
              <a:sym typeface="Malgun Gothic"/>
            </a:endParaRPr>
          </a:p>
          <a:p>
            <a:pPr marL="457200" lvl="0" indent="0" algn="l" rtl="0">
              <a:lnSpc>
                <a:spcPct val="150000"/>
              </a:lnSpc>
              <a:spcBef>
                <a:spcPts val="1200"/>
              </a:spcBef>
              <a:spcAft>
                <a:spcPts val="0"/>
              </a:spcAft>
              <a:buNone/>
            </a:pPr>
            <a:r>
              <a:rPr lang="ko" b="1">
                <a:solidFill>
                  <a:schemeClr val="dk2"/>
                </a:solidFill>
                <a:latin typeface="Malgun Gothic"/>
                <a:ea typeface="Malgun Gothic"/>
                <a:cs typeface="Malgun Gothic"/>
                <a:sym typeface="Malgun Gothic"/>
              </a:rPr>
              <a:t>- 모델 개요</a:t>
            </a:r>
            <a:endParaRPr b="1">
              <a:solidFill>
                <a:schemeClr val="dk2"/>
              </a:solidFill>
              <a:latin typeface="Malgun Gothic"/>
              <a:ea typeface="Malgun Gothic"/>
              <a:cs typeface="Malgun Gothic"/>
              <a:sym typeface="Malgun Gothic"/>
            </a:endParaRPr>
          </a:p>
          <a:p>
            <a:pPr marL="457200" lvl="0" indent="0" algn="l" rtl="0">
              <a:lnSpc>
                <a:spcPct val="150000"/>
              </a:lnSpc>
              <a:spcBef>
                <a:spcPts val="1200"/>
              </a:spcBef>
              <a:spcAft>
                <a:spcPts val="0"/>
              </a:spcAft>
              <a:buNone/>
            </a:pPr>
            <a:r>
              <a:rPr lang="ko" b="1">
                <a:solidFill>
                  <a:schemeClr val="dk2"/>
                </a:solidFill>
                <a:latin typeface="Malgun Gothic"/>
                <a:ea typeface="Malgun Gothic"/>
                <a:cs typeface="Malgun Gothic"/>
                <a:sym typeface="Malgun Gothic"/>
              </a:rPr>
              <a:t>- 모델 선정 및 분석</a:t>
            </a:r>
            <a:endParaRPr b="1">
              <a:solidFill>
                <a:schemeClr val="dk2"/>
              </a:solidFill>
              <a:latin typeface="Malgun Gothic"/>
              <a:ea typeface="Malgun Gothic"/>
              <a:cs typeface="Malgun Gothic"/>
              <a:sym typeface="Malgun Gothic"/>
            </a:endParaRPr>
          </a:p>
          <a:p>
            <a:pPr marL="457200" lvl="0" indent="0" algn="l" rtl="0">
              <a:lnSpc>
                <a:spcPct val="150000"/>
              </a:lnSpc>
              <a:spcBef>
                <a:spcPts val="1200"/>
              </a:spcBef>
              <a:spcAft>
                <a:spcPts val="0"/>
              </a:spcAft>
              <a:buNone/>
            </a:pPr>
            <a:r>
              <a:rPr lang="ko" b="1">
                <a:solidFill>
                  <a:schemeClr val="dk2"/>
                </a:solidFill>
                <a:latin typeface="Malgun Gothic"/>
                <a:ea typeface="Malgun Gothic"/>
                <a:cs typeface="Malgun Gothic"/>
                <a:sym typeface="Malgun Gothic"/>
              </a:rPr>
              <a:t>- 모델 평가 및 개선</a:t>
            </a:r>
            <a:endParaRPr b="1">
              <a:solidFill>
                <a:schemeClr val="dk2"/>
              </a:solidFill>
              <a:latin typeface="Malgun Gothic"/>
              <a:ea typeface="Malgun Gothic"/>
              <a:cs typeface="Malgun Gothic"/>
              <a:sym typeface="Malgun Gothic"/>
            </a:endParaRPr>
          </a:p>
          <a:p>
            <a:pPr marL="457200" lvl="0" indent="0" algn="l" rtl="0">
              <a:lnSpc>
                <a:spcPct val="150000"/>
              </a:lnSpc>
              <a:spcBef>
                <a:spcPts val="1200"/>
              </a:spcBef>
              <a:spcAft>
                <a:spcPts val="0"/>
              </a:spcAft>
              <a:buNone/>
            </a:pPr>
            <a:r>
              <a:rPr lang="ko" sz="1700" b="1">
                <a:solidFill>
                  <a:schemeClr val="dk2"/>
                </a:solidFill>
                <a:latin typeface="Malgun Gothic"/>
                <a:ea typeface="Malgun Gothic"/>
                <a:cs typeface="Malgun Gothic"/>
                <a:sym typeface="Malgun Gothic"/>
              </a:rPr>
              <a:t>5. 결론</a:t>
            </a:r>
            <a:endParaRPr sz="1700" b="1">
              <a:solidFill>
                <a:schemeClr val="dk2"/>
              </a:solidFill>
              <a:latin typeface="Malgun Gothic"/>
              <a:ea typeface="Malgun Gothic"/>
              <a:cs typeface="Malgun Gothic"/>
              <a:sym typeface="Malgun Gothic"/>
            </a:endParaRPr>
          </a:p>
          <a:p>
            <a:pPr marL="457200" lvl="0" indent="0" algn="l" rtl="0">
              <a:lnSpc>
                <a:spcPct val="150000"/>
              </a:lnSpc>
              <a:spcBef>
                <a:spcPts val="1200"/>
              </a:spcBef>
              <a:spcAft>
                <a:spcPts val="1200"/>
              </a:spcAft>
              <a:buNone/>
            </a:pPr>
            <a:r>
              <a:rPr lang="ko" sz="1700" b="1">
                <a:solidFill>
                  <a:schemeClr val="dk2"/>
                </a:solidFill>
                <a:latin typeface="Malgun Gothic"/>
                <a:ea typeface="Malgun Gothic"/>
                <a:cs typeface="Malgun Gothic"/>
                <a:sym typeface="Malgun Gothic"/>
              </a:rPr>
              <a:t>6. 자체 평가 의견</a:t>
            </a:r>
            <a:endParaRPr sz="1600" b="1"/>
          </a:p>
        </p:txBody>
      </p:sp>
      <p:sp>
        <p:nvSpPr>
          <p:cNvPr id="69" name="Google Shape;69;p14"/>
          <p:cNvSpPr txBox="1"/>
          <p:nvPr/>
        </p:nvSpPr>
        <p:spPr>
          <a:xfrm>
            <a:off x="710450" y="822225"/>
            <a:ext cx="3593700" cy="350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ko" sz="1800" b="1">
                <a:solidFill>
                  <a:schemeClr val="dk2"/>
                </a:solidFill>
                <a:latin typeface="Malgun Gothic"/>
                <a:ea typeface="Malgun Gothic"/>
                <a:cs typeface="Malgun Gothic"/>
                <a:sym typeface="Malgun Gothic"/>
              </a:rPr>
              <a:t>1. 프로젝트 개요</a:t>
            </a:r>
            <a:endParaRPr sz="1800" b="1">
              <a:solidFill>
                <a:schemeClr val="dk2"/>
              </a:solidFill>
              <a:latin typeface="Malgun Gothic"/>
              <a:ea typeface="Malgun Gothic"/>
              <a:cs typeface="Malgun Gothic"/>
              <a:sym typeface="Malgun Gothic"/>
            </a:endParaRPr>
          </a:p>
          <a:p>
            <a:pPr marL="0" lvl="0" indent="0" algn="l" rtl="0">
              <a:lnSpc>
                <a:spcPct val="150000"/>
              </a:lnSpc>
              <a:spcBef>
                <a:spcPts val="1200"/>
              </a:spcBef>
              <a:spcAft>
                <a:spcPts val="0"/>
              </a:spcAft>
              <a:buNone/>
            </a:pPr>
            <a:r>
              <a:rPr lang="ko" b="1">
                <a:solidFill>
                  <a:schemeClr val="dk2"/>
                </a:solidFill>
                <a:latin typeface="Malgun Gothic"/>
                <a:ea typeface="Malgun Gothic"/>
                <a:cs typeface="Malgun Gothic"/>
                <a:sym typeface="Malgun Gothic"/>
              </a:rPr>
              <a:t>- 주제 및 목표</a:t>
            </a:r>
            <a:endParaRPr b="1">
              <a:solidFill>
                <a:schemeClr val="dk2"/>
              </a:solidFill>
              <a:latin typeface="Malgun Gothic"/>
              <a:ea typeface="Malgun Gothic"/>
              <a:cs typeface="Malgun Gothic"/>
              <a:sym typeface="Malgun Gothic"/>
            </a:endParaRPr>
          </a:p>
          <a:p>
            <a:pPr marL="0" lvl="0" indent="0" algn="l" rtl="0">
              <a:lnSpc>
                <a:spcPct val="150000"/>
              </a:lnSpc>
              <a:spcBef>
                <a:spcPts val="1200"/>
              </a:spcBef>
              <a:spcAft>
                <a:spcPts val="0"/>
              </a:spcAft>
              <a:buClr>
                <a:schemeClr val="dk1"/>
              </a:buClr>
              <a:buSzPts val="1100"/>
              <a:buFont typeface="Arial"/>
              <a:buNone/>
            </a:pPr>
            <a:r>
              <a:rPr lang="ko" b="1">
                <a:solidFill>
                  <a:schemeClr val="dk2"/>
                </a:solidFill>
                <a:latin typeface="Malgun Gothic"/>
                <a:ea typeface="Malgun Gothic"/>
                <a:cs typeface="Malgun Gothic"/>
                <a:sym typeface="Malgun Gothic"/>
              </a:rPr>
              <a:t>- 활용 장비 및 재료</a:t>
            </a:r>
            <a:endParaRPr b="1">
              <a:solidFill>
                <a:schemeClr val="dk2"/>
              </a:solidFill>
              <a:latin typeface="Malgun Gothic"/>
              <a:ea typeface="Malgun Gothic"/>
              <a:cs typeface="Malgun Gothic"/>
              <a:sym typeface="Malgun Gothic"/>
            </a:endParaRPr>
          </a:p>
          <a:p>
            <a:pPr marL="0" lvl="0" indent="0" algn="l" rtl="0">
              <a:lnSpc>
                <a:spcPct val="150000"/>
              </a:lnSpc>
              <a:spcBef>
                <a:spcPts val="1200"/>
              </a:spcBef>
              <a:spcAft>
                <a:spcPts val="0"/>
              </a:spcAft>
              <a:buClr>
                <a:schemeClr val="dk1"/>
              </a:buClr>
              <a:buSzPts val="1100"/>
              <a:buFont typeface="Arial"/>
              <a:buNone/>
            </a:pPr>
            <a:r>
              <a:rPr lang="ko" b="1">
                <a:solidFill>
                  <a:schemeClr val="dk2"/>
                </a:solidFill>
                <a:latin typeface="Malgun Gothic"/>
                <a:ea typeface="Malgun Gothic"/>
                <a:cs typeface="Malgun Gothic"/>
                <a:sym typeface="Malgun Gothic"/>
              </a:rPr>
              <a:t>- 프로젝트 구조</a:t>
            </a:r>
            <a:endParaRPr b="1">
              <a:solidFill>
                <a:schemeClr val="dk2"/>
              </a:solidFill>
              <a:latin typeface="Malgun Gothic"/>
              <a:ea typeface="Malgun Gothic"/>
              <a:cs typeface="Malgun Gothic"/>
              <a:sym typeface="Malgun Gothic"/>
            </a:endParaRPr>
          </a:p>
          <a:p>
            <a:pPr marL="0" lvl="0" indent="0" algn="l" rtl="0">
              <a:lnSpc>
                <a:spcPct val="150000"/>
              </a:lnSpc>
              <a:spcBef>
                <a:spcPts val="1200"/>
              </a:spcBef>
              <a:spcAft>
                <a:spcPts val="0"/>
              </a:spcAft>
              <a:buClr>
                <a:schemeClr val="dk1"/>
              </a:buClr>
              <a:buSzPts val="1100"/>
              <a:buFont typeface="Arial"/>
              <a:buNone/>
            </a:pPr>
            <a:r>
              <a:rPr lang="ko" b="1">
                <a:solidFill>
                  <a:schemeClr val="dk2"/>
                </a:solidFill>
                <a:latin typeface="Malgun Gothic"/>
                <a:ea typeface="Malgun Gothic"/>
                <a:cs typeface="Malgun Gothic"/>
                <a:sym typeface="Malgun Gothic"/>
              </a:rPr>
              <a:t>- 기대 효과</a:t>
            </a:r>
            <a:endParaRPr b="1">
              <a:solidFill>
                <a:schemeClr val="dk2"/>
              </a:solidFill>
              <a:latin typeface="Malgun Gothic"/>
              <a:ea typeface="Malgun Gothic"/>
              <a:cs typeface="Malgun Gothic"/>
              <a:sym typeface="Malgun Gothic"/>
            </a:endParaRPr>
          </a:p>
          <a:p>
            <a:pPr marL="0" lvl="0" indent="0" algn="l" rtl="0">
              <a:lnSpc>
                <a:spcPct val="150000"/>
              </a:lnSpc>
              <a:spcBef>
                <a:spcPts val="1200"/>
              </a:spcBef>
              <a:spcAft>
                <a:spcPts val="0"/>
              </a:spcAft>
              <a:buClr>
                <a:schemeClr val="dk1"/>
              </a:buClr>
              <a:buSzPts val="1100"/>
              <a:buFont typeface="Arial"/>
              <a:buNone/>
            </a:pPr>
            <a:r>
              <a:rPr lang="ko" sz="1800" b="1">
                <a:solidFill>
                  <a:schemeClr val="dk2"/>
                </a:solidFill>
                <a:latin typeface="Malgun Gothic"/>
                <a:ea typeface="Malgun Gothic"/>
                <a:cs typeface="Malgun Gothic"/>
                <a:sym typeface="Malgun Gothic"/>
              </a:rPr>
              <a:t>2. 프로젝트 팀 구성 및 역할</a:t>
            </a:r>
            <a:endParaRPr sz="1800" b="1">
              <a:solidFill>
                <a:schemeClr val="dk2"/>
              </a:solidFill>
              <a:latin typeface="Malgun Gothic"/>
              <a:ea typeface="Malgun Gothic"/>
              <a:cs typeface="Malgun Gothic"/>
              <a:sym typeface="Malgun Gothic"/>
            </a:endParaRPr>
          </a:p>
          <a:p>
            <a:pPr marL="0" lvl="0" indent="0" algn="l" rtl="0">
              <a:lnSpc>
                <a:spcPct val="150000"/>
              </a:lnSpc>
              <a:spcBef>
                <a:spcPts val="1200"/>
              </a:spcBef>
              <a:spcAft>
                <a:spcPts val="1200"/>
              </a:spcAft>
              <a:buNone/>
            </a:pPr>
            <a:r>
              <a:rPr lang="ko" sz="1800" b="1">
                <a:solidFill>
                  <a:schemeClr val="dk2"/>
                </a:solidFill>
                <a:latin typeface="Malgun Gothic"/>
                <a:ea typeface="Malgun Gothic"/>
                <a:cs typeface="Malgun Gothic"/>
                <a:sym typeface="Malgun Gothic"/>
              </a:rPr>
              <a:t>3. 프로젝트 수행 절차 및 방법</a:t>
            </a:r>
            <a:endParaRPr sz="1800" b="1">
              <a:solidFill>
                <a:schemeClr val="dk2"/>
              </a:solidFill>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232800" y="232825"/>
            <a:ext cx="8551200" cy="61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sz="3133">
                <a:latin typeface="Malgun Gothic"/>
                <a:ea typeface="Malgun Gothic"/>
                <a:cs typeface="Malgun Gothic"/>
                <a:sym typeface="Malgun Gothic"/>
              </a:rPr>
              <a:t>업종별 창업 예측 - </a:t>
            </a:r>
            <a:r>
              <a:rPr lang="ko" sz="2244">
                <a:latin typeface="Malgun Gothic"/>
                <a:ea typeface="Malgun Gothic"/>
                <a:cs typeface="Malgun Gothic"/>
                <a:sym typeface="Malgun Gothic"/>
              </a:rPr>
              <a:t>종로구 점포당매출</a:t>
            </a:r>
            <a:endParaRPr sz="2244">
              <a:latin typeface="Malgun Gothic"/>
              <a:ea typeface="Malgun Gothic"/>
              <a:cs typeface="Malgun Gothic"/>
              <a:sym typeface="Malgun Gothic"/>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9" name="Google Shape;259;p32"/>
          <p:cNvSpPr txBox="1">
            <a:spLocks noGrp="1"/>
          </p:cNvSpPr>
          <p:nvPr>
            <p:ph type="body" idx="1"/>
          </p:nvPr>
        </p:nvSpPr>
        <p:spPr>
          <a:xfrm>
            <a:off x="311700" y="1039975"/>
            <a:ext cx="3037500" cy="37047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ko" sz="2000" b="1">
                <a:latin typeface="Malgun Gothic"/>
                <a:ea typeface="Malgun Gothic"/>
                <a:cs typeface="Malgun Gothic"/>
                <a:sym typeface="Malgun Gothic"/>
              </a:rPr>
              <a:t>업종별 점포당 매출이 높은 </a:t>
            </a:r>
            <a:endParaRPr sz="2000" b="1">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종로구 업종</a:t>
            </a:r>
            <a:endParaRPr sz="2000" b="1">
              <a:latin typeface="Malgun Gothic"/>
              <a:ea typeface="Malgun Gothic"/>
              <a:cs typeface="Malgun Gothic"/>
              <a:sym typeface="Malgun Gothic"/>
            </a:endParaRPr>
          </a:p>
          <a:p>
            <a:pPr marL="0" lvl="0" indent="0" algn="l" rtl="0">
              <a:spcBef>
                <a:spcPts val="1200"/>
              </a:spcBef>
              <a:spcAft>
                <a:spcPts val="0"/>
              </a:spcAft>
              <a:buNone/>
            </a:pPr>
            <a:r>
              <a:rPr lang="ko">
                <a:latin typeface="Malgun Gothic"/>
                <a:ea typeface="Malgun Gothic"/>
                <a:cs typeface="Malgun Gothic"/>
                <a:sym typeface="Malgun Gothic"/>
              </a:rPr>
              <a:t>제과제방/기타외국식/일식 등</a:t>
            </a:r>
            <a:endParaRPr>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업종별 점포당 매출이 낮은 </a:t>
            </a:r>
            <a:endParaRPr sz="2000" b="1">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종로구 업종</a:t>
            </a:r>
            <a:endParaRPr sz="2000" b="1">
              <a:latin typeface="Malgun Gothic"/>
              <a:ea typeface="Malgun Gothic"/>
              <a:cs typeface="Malgun Gothic"/>
              <a:sym typeface="Malgun Gothic"/>
            </a:endParaRPr>
          </a:p>
          <a:p>
            <a:pPr marL="0" lvl="0" indent="0" algn="l" rtl="0">
              <a:spcBef>
                <a:spcPts val="1200"/>
              </a:spcBef>
              <a:spcAft>
                <a:spcPts val="1200"/>
              </a:spcAft>
              <a:buNone/>
            </a:pPr>
            <a:r>
              <a:rPr lang="ko">
                <a:latin typeface="Malgun Gothic"/>
                <a:ea typeface="Malgun Gothic"/>
                <a:cs typeface="Malgun Gothic"/>
                <a:sym typeface="Malgun Gothic"/>
              </a:rPr>
              <a:t>커피/분식/치킨 등</a:t>
            </a:r>
            <a:endParaRPr>
              <a:latin typeface="Malgun Gothic"/>
              <a:ea typeface="Malgun Gothic"/>
              <a:cs typeface="Malgun Gothic"/>
              <a:sym typeface="Malgun Gothic"/>
            </a:endParaRPr>
          </a:p>
        </p:txBody>
      </p:sp>
      <p:sp>
        <p:nvSpPr>
          <p:cNvPr id="260" name="Google Shape;260;p32"/>
          <p:cNvSpPr txBox="1"/>
          <p:nvPr/>
        </p:nvSpPr>
        <p:spPr>
          <a:xfrm>
            <a:off x="7731450" y="624750"/>
            <a:ext cx="8781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300" b="1">
                <a:latin typeface="Malgun Gothic"/>
                <a:ea typeface="Malgun Gothic"/>
                <a:cs typeface="Malgun Gothic"/>
                <a:sym typeface="Malgun Gothic"/>
              </a:rPr>
              <a:t>  종로구</a:t>
            </a:r>
            <a:endParaRPr sz="1300" b="1">
              <a:latin typeface="Malgun Gothic"/>
              <a:ea typeface="Malgun Gothic"/>
              <a:cs typeface="Malgun Gothic"/>
              <a:sym typeface="Malgun Gothic"/>
            </a:endParaRPr>
          </a:p>
        </p:txBody>
      </p:sp>
      <p:sp>
        <p:nvSpPr>
          <p:cNvPr id="261" name="Google Shape;261;p32"/>
          <p:cNvSpPr txBox="1"/>
          <p:nvPr/>
        </p:nvSpPr>
        <p:spPr>
          <a:xfrm>
            <a:off x="8111900" y="806575"/>
            <a:ext cx="878100" cy="2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a:latin typeface="Malgun Gothic"/>
                <a:ea typeface="Malgun Gothic"/>
                <a:cs typeface="Malgun Gothic"/>
                <a:sym typeface="Malgun Gothic"/>
              </a:rPr>
              <a:t>[업종 / 원]</a:t>
            </a:r>
            <a:endParaRPr sz="1000">
              <a:latin typeface="Malgun Gothic"/>
              <a:ea typeface="Malgun Gothic"/>
              <a:cs typeface="Malgun Gothic"/>
              <a:sym typeface="Malgun Gothic"/>
            </a:endParaRPr>
          </a:p>
        </p:txBody>
      </p:sp>
      <p:pic>
        <p:nvPicPr>
          <p:cNvPr id="262" name="Google Shape;262;p32"/>
          <p:cNvPicPr preferRelativeResize="0"/>
          <p:nvPr/>
        </p:nvPicPr>
        <p:blipFill>
          <a:blip r:embed="rId3">
            <a:alphaModFix/>
          </a:blip>
          <a:stretch>
            <a:fillRect/>
          </a:stretch>
        </p:blipFill>
        <p:spPr>
          <a:xfrm>
            <a:off x="3600000" y="1080000"/>
            <a:ext cx="5184001" cy="3704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235400" y="232825"/>
            <a:ext cx="8472600" cy="62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sz="3133">
                <a:latin typeface="Malgun Gothic"/>
                <a:ea typeface="Malgun Gothic"/>
                <a:cs typeface="Malgun Gothic"/>
                <a:sym typeface="Malgun Gothic"/>
              </a:rPr>
              <a:t>업종별 창업 예측 - </a:t>
            </a:r>
            <a:r>
              <a:rPr lang="ko" sz="2244">
                <a:latin typeface="Malgun Gothic"/>
                <a:ea typeface="Malgun Gothic"/>
                <a:cs typeface="Malgun Gothic"/>
                <a:sym typeface="Malgun Gothic"/>
              </a:rPr>
              <a:t>강남구 객단가</a:t>
            </a:r>
            <a:endParaRPr sz="2244">
              <a:latin typeface="Malgun Gothic"/>
              <a:ea typeface="Malgun Gothic"/>
              <a:cs typeface="Malgun Gothic"/>
              <a:sym typeface="Malgun Gothic"/>
            </a:endParaRPr>
          </a:p>
          <a:p>
            <a:pPr marL="0" lvl="0" indent="0" algn="l" rtl="0">
              <a:spcBef>
                <a:spcPts val="0"/>
              </a:spcBef>
              <a:spcAft>
                <a:spcPts val="0"/>
              </a:spcAft>
              <a:buNone/>
            </a:pPr>
            <a:endParaRPr/>
          </a:p>
        </p:txBody>
      </p:sp>
      <p:sp>
        <p:nvSpPr>
          <p:cNvPr id="268" name="Google Shape;268;p33"/>
          <p:cNvSpPr txBox="1">
            <a:spLocks noGrp="1"/>
          </p:cNvSpPr>
          <p:nvPr>
            <p:ph type="body" idx="1"/>
          </p:nvPr>
        </p:nvSpPr>
        <p:spPr>
          <a:xfrm>
            <a:off x="311700" y="1040100"/>
            <a:ext cx="3037500" cy="370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2000" b="1">
                <a:latin typeface="Malgun Gothic"/>
                <a:ea typeface="Malgun Gothic"/>
                <a:cs typeface="Malgun Gothic"/>
                <a:sym typeface="Malgun Gothic"/>
              </a:rPr>
              <a:t>객단가 매출이 높은 </a:t>
            </a:r>
            <a:endParaRPr sz="2000" b="1">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강남구 업종 </a:t>
            </a:r>
            <a:endParaRPr sz="2000" b="1">
              <a:latin typeface="Malgun Gothic"/>
              <a:ea typeface="Malgun Gothic"/>
              <a:cs typeface="Malgun Gothic"/>
              <a:sym typeface="Malgun Gothic"/>
            </a:endParaRPr>
          </a:p>
          <a:p>
            <a:pPr marL="0" lvl="0" indent="0" algn="l" rtl="0">
              <a:spcBef>
                <a:spcPts val="1200"/>
              </a:spcBef>
              <a:spcAft>
                <a:spcPts val="0"/>
              </a:spcAft>
              <a:buNone/>
            </a:pPr>
            <a:r>
              <a:rPr lang="ko">
                <a:latin typeface="Malgun Gothic"/>
                <a:ea typeface="Malgun Gothic"/>
                <a:cs typeface="Malgun Gothic"/>
                <a:sym typeface="Malgun Gothic"/>
              </a:rPr>
              <a:t>일식/주점/기타외국식 등</a:t>
            </a:r>
            <a:endParaRPr>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객단가 매출이 낮은 </a:t>
            </a:r>
            <a:endParaRPr sz="2000" b="1">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강남구 업종</a:t>
            </a:r>
            <a:endParaRPr sz="2000" b="1">
              <a:latin typeface="Malgun Gothic"/>
              <a:ea typeface="Malgun Gothic"/>
              <a:cs typeface="Malgun Gothic"/>
              <a:sym typeface="Malgun Gothic"/>
            </a:endParaRPr>
          </a:p>
          <a:p>
            <a:pPr marL="0" lvl="0" indent="0" algn="l" rtl="0">
              <a:spcBef>
                <a:spcPts val="1200"/>
              </a:spcBef>
              <a:spcAft>
                <a:spcPts val="1200"/>
              </a:spcAft>
              <a:buNone/>
            </a:pPr>
            <a:r>
              <a:rPr lang="ko">
                <a:latin typeface="Malgun Gothic"/>
                <a:ea typeface="Malgun Gothic"/>
                <a:cs typeface="Malgun Gothic"/>
                <a:sym typeface="Malgun Gothic"/>
              </a:rPr>
              <a:t>커피, 분식, 제과제빵 등</a:t>
            </a:r>
            <a:endParaRPr>
              <a:latin typeface="Malgun Gothic"/>
              <a:ea typeface="Malgun Gothic"/>
              <a:cs typeface="Malgun Gothic"/>
              <a:sym typeface="Malgun Gothic"/>
            </a:endParaRPr>
          </a:p>
        </p:txBody>
      </p:sp>
      <p:sp>
        <p:nvSpPr>
          <p:cNvPr id="269" name="Google Shape;269;p33"/>
          <p:cNvSpPr txBox="1"/>
          <p:nvPr/>
        </p:nvSpPr>
        <p:spPr>
          <a:xfrm>
            <a:off x="7731450" y="601700"/>
            <a:ext cx="8781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sz="1300" b="1">
                <a:latin typeface="Malgun Gothic"/>
                <a:ea typeface="Malgun Gothic"/>
                <a:cs typeface="Malgun Gothic"/>
                <a:sym typeface="Malgun Gothic"/>
              </a:rPr>
              <a:t> 강남구</a:t>
            </a:r>
            <a:endParaRPr sz="1300" b="1">
              <a:latin typeface="Malgun Gothic"/>
              <a:ea typeface="Malgun Gothic"/>
              <a:cs typeface="Malgun Gothic"/>
              <a:sym typeface="Malgun Gothic"/>
            </a:endParaRPr>
          </a:p>
        </p:txBody>
      </p:sp>
      <p:sp>
        <p:nvSpPr>
          <p:cNvPr id="270" name="Google Shape;270;p33"/>
          <p:cNvSpPr txBox="1"/>
          <p:nvPr/>
        </p:nvSpPr>
        <p:spPr>
          <a:xfrm>
            <a:off x="8103975" y="833675"/>
            <a:ext cx="8781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a:latin typeface="Malgun Gothic"/>
                <a:ea typeface="Malgun Gothic"/>
                <a:cs typeface="Malgun Gothic"/>
                <a:sym typeface="Malgun Gothic"/>
              </a:rPr>
              <a:t>[업종 / 원]</a:t>
            </a:r>
            <a:endParaRPr sz="1000">
              <a:latin typeface="Malgun Gothic"/>
              <a:ea typeface="Malgun Gothic"/>
              <a:cs typeface="Malgun Gothic"/>
              <a:sym typeface="Malgun Gothic"/>
            </a:endParaRPr>
          </a:p>
        </p:txBody>
      </p:sp>
      <p:pic>
        <p:nvPicPr>
          <p:cNvPr id="271" name="Google Shape;271;p33"/>
          <p:cNvPicPr preferRelativeResize="0"/>
          <p:nvPr/>
        </p:nvPicPr>
        <p:blipFill>
          <a:blip r:embed="rId3">
            <a:alphaModFix/>
          </a:blip>
          <a:stretch>
            <a:fillRect/>
          </a:stretch>
        </p:blipFill>
        <p:spPr>
          <a:xfrm>
            <a:off x="3600000" y="1117475"/>
            <a:ext cx="5184000" cy="3667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211500" y="243425"/>
            <a:ext cx="8572500" cy="594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sz="3133">
                <a:latin typeface="Malgun Gothic"/>
                <a:ea typeface="Malgun Gothic"/>
                <a:cs typeface="Malgun Gothic"/>
                <a:sym typeface="Malgun Gothic"/>
              </a:rPr>
              <a:t>업종별 창업 예측 - </a:t>
            </a:r>
            <a:r>
              <a:rPr lang="ko" sz="2244">
                <a:latin typeface="Malgun Gothic"/>
                <a:ea typeface="Malgun Gothic"/>
                <a:cs typeface="Malgun Gothic"/>
                <a:sym typeface="Malgun Gothic"/>
              </a:rPr>
              <a:t>종로구 객단가</a:t>
            </a:r>
            <a:endParaRPr sz="2244">
              <a:latin typeface="Malgun Gothic"/>
              <a:ea typeface="Malgun Gothic"/>
              <a:cs typeface="Malgun Gothic"/>
              <a:sym typeface="Malgun Gothic"/>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7" name="Google Shape;277;p34"/>
          <p:cNvSpPr txBox="1">
            <a:spLocks noGrp="1"/>
          </p:cNvSpPr>
          <p:nvPr>
            <p:ph type="body" idx="1"/>
          </p:nvPr>
        </p:nvSpPr>
        <p:spPr>
          <a:xfrm>
            <a:off x="311700" y="1040100"/>
            <a:ext cx="3037500" cy="370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2000" b="1">
                <a:latin typeface="Malgun Gothic"/>
                <a:ea typeface="Malgun Gothic"/>
                <a:cs typeface="Malgun Gothic"/>
                <a:sym typeface="Malgun Gothic"/>
              </a:rPr>
              <a:t>객단가 매출이 높은 </a:t>
            </a:r>
            <a:endParaRPr sz="2000" b="1">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종로구 업종 </a:t>
            </a:r>
            <a:endParaRPr sz="2000" b="1">
              <a:latin typeface="Malgun Gothic"/>
              <a:ea typeface="Malgun Gothic"/>
              <a:cs typeface="Malgun Gothic"/>
              <a:sym typeface="Malgun Gothic"/>
            </a:endParaRPr>
          </a:p>
          <a:p>
            <a:pPr marL="0" lvl="0" indent="0" algn="l" rtl="0">
              <a:spcBef>
                <a:spcPts val="1200"/>
              </a:spcBef>
              <a:spcAft>
                <a:spcPts val="0"/>
              </a:spcAft>
              <a:buNone/>
            </a:pPr>
            <a:r>
              <a:rPr lang="ko">
                <a:latin typeface="Malgun Gothic"/>
                <a:ea typeface="Malgun Gothic"/>
                <a:cs typeface="Malgun Gothic"/>
                <a:sym typeface="Malgun Gothic"/>
              </a:rPr>
              <a:t>기타외국식/일식/주점 등</a:t>
            </a:r>
            <a:endParaRPr>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객단가 매출이 낮은 </a:t>
            </a:r>
            <a:endParaRPr sz="2000" b="1">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종로구 업종</a:t>
            </a:r>
            <a:endParaRPr sz="2000" b="1">
              <a:latin typeface="Malgun Gothic"/>
              <a:ea typeface="Malgun Gothic"/>
              <a:cs typeface="Malgun Gothic"/>
              <a:sym typeface="Malgun Gothic"/>
            </a:endParaRPr>
          </a:p>
          <a:p>
            <a:pPr marL="0" lvl="0" indent="0" algn="l" rtl="0">
              <a:spcBef>
                <a:spcPts val="1200"/>
              </a:spcBef>
              <a:spcAft>
                <a:spcPts val="1200"/>
              </a:spcAft>
              <a:buNone/>
            </a:pPr>
            <a:r>
              <a:rPr lang="ko">
                <a:latin typeface="Malgun Gothic"/>
                <a:ea typeface="Malgun Gothic"/>
                <a:cs typeface="Malgun Gothic"/>
                <a:sym typeface="Malgun Gothic"/>
              </a:rPr>
              <a:t>커피/제과제빵/분식 등</a:t>
            </a:r>
            <a:endParaRPr b="1">
              <a:latin typeface="Malgun Gothic"/>
              <a:ea typeface="Malgun Gothic"/>
              <a:cs typeface="Malgun Gothic"/>
              <a:sym typeface="Malgun Gothic"/>
            </a:endParaRPr>
          </a:p>
        </p:txBody>
      </p:sp>
      <p:sp>
        <p:nvSpPr>
          <p:cNvPr id="278" name="Google Shape;278;p34"/>
          <p:cNvSpPr txBox="1"/>
          <p:nvPr/>
        </p:nvSpPr>
        <p:spPr>
          <a:xfrm>
            <a:off x="7731450" y="606375"/>
            <a:ext cx="8781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sz="1300" b="1">
                <a:latin typeface="Malgun Gothic"/>
                <a:ea typeface="Malgun Gothic"/>
                <a:cs typeface="Malgun Gothic"/>
                <a:sym typeface="Malgun Gothic"/>
              </a:rPr>
              <a:t>종로구</a:t>
            </a:r>
            <a:endParaRPr sz="1300" b="1">
              <a:latin typeface="Malgun Gothic"/>
              <a:ea typeface="Malgun Gothic"/>
              <a:cs typeface="Malgun Gothic"/>
              <a:sym typeface="Malgun Gothic"/>
            </a:endParaRPr>
          </a:p>
        </p:txBody>
      </p:sp>
      <p:sp>
        <p:nvSpPr>
          <p:cNvPr id="279" name="Google Shape;279;p34"/>
          <p:cNvSpPr txBox="1"/>
          <p:nvPr/>
        </p:nvSpPr>
        <p:spPr>
          <a:xfrm>
            <a:off x="8054825" y="837725"/>
            <a:ext cx="878100" cy="2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a:latin typeface="Malgun Gothic"/>
                <a:ea typeface="Malgun Gothic"/>
                <a:cs typeface="Malgun Gothic"/>
                <a:sym typeface="Malgun Gothic"/>
              </a:rPr>
              <a:t>[업종 / 원]</a:t>
            </a:r>
            <a:endParaRPr sz="1000">
              <a:latin typeface="Malgun Gothic"/>
              <a:ea typeface="Malgun Gothic"/>
              <a:cs typeface="Malgun Gothic"/>
              <a:sym typeface="Malgun Gothic"/>
            </a:endParaRPr>
          </a:p>
        </p:txBody>
      </p:sp>
      <p:pic>
        <p:nvPicPr>
          <p:cNvPr id="280" name="Google Shape;280;p34"/>
          <p:cNvPicPr preferRelativeResize="0"/>
          <p:nvPr/>
        </p:nvPicPr>
        <p:blipFill>
          <a:blip r:embed="rId3">
            <a:alphaModFix/>
          </a:blip>
          <a:stretch>
            <a:fillRect/>
          </a:stretch>
        </p:blipFill>
        <p:spPr>
          <a:xfrm>
            <a:off x="3600000" y="1080000"/>
            <a:ext cx="5184000" cy="370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230100" y="232825"/>
            <a:ext cx="8553900" cy="605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업종별 창업 예측 - </a:t>
            </a:r>
            <a:r>
              <a:rPr lang="ko" sz="2244">
                <a:latin typeface="Malgun Gothic"/>
                <a:ea typeface="Malgun Gothic"/>
                <a:cs typeface="Malgun Gothic"/>
                <a:sym typeface="Malgun Gothic"/>
              </a:rPr>
              <a:t>1, 3, 5년차 생존율</a:t>
            </a:r>
            <a:endParaRPr sz="2244">
              <a:latin typeface="Malgun Gothic"/>
              <a:ea typeface="Malgun Gothic"/>
              <a:cs typeface="Malgun Gothic"/>
              <a:sym typeface="Malgun Gothic"/>
            </a:endParaRPr>
          </a:p>
          <a:p>
            <a:pPr marL="0" lvl="0" indent="0" algn="l" rtl="0">
              <a:spcBef>
                <a:spcPts val="0"/>
              </a:spcBef>
              <a:spcAft>
                <a:spcPts val="0"/>
              </a:spcAft>
              <a:buNone/>
            </a:pPr>
            <a:endParaRPr/>
          </a:p>
        </p:txBody>
      </p:sp>
      <p:sp>
        <p:nvSpPr>
          <p:cNvPr id="286" name="Google Shape;286;p35"/>
          <p:cNvSpPr txBox="1">
            <a:spLocks noGrp="1"/>
          </p:cNvSpPr>
          <p:nvPr>
            <p:ph type="body" idx="1"/>
          </p:nvPr>
        </p:nvSpPr>
        <p:spPr>
          <a:xfrm>
            <a:off x="308625" y="1395000"/>
            <a:ext cx="2789700" cy="310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2000" b="1">
                <a:latin typeface="Malgun Gothic"/>
                <a:ea typeface="Malgun Gothic"/>
                <a:cs typeface="Malgun Gothic"/>
                <a:sym typeface="Malgun Gothic"/>
              </a:rPr>
              <a:t>최근 1,3,5년간 생존율</a:t>
            </a:r>
            <a:endParaRPr sz="2000" b="1">
              <a:latin typeface="Malgun Gothic"/>
              <a:ea typeface="Malgun Gothic"/>
              <a:cs typeface="Malgun Gothic"/>
              <a:sym typeface="Malgun Gothic"/>
            </a:endParaRPr>
          </a:p>
          <a:p>
            <a:pPr marL="0" lvl="0" indent="0" algn="l" rtl="0">
              <a:spcBef>
                <a:spcPts val="1200"/>
              </a:spcBef>
              <a:spcAft>
                <a:spcPts val="0"/>
              </a:spcAft>
              <a:buNone/>
            </a:pPr>
            <a:r>
              <a:rPr lang="ko">
                <a:latin typeface="Malgun Gothic"/>
                <a:ea typeface="Malgun Gothic"/>
                <a:cs typeface="Malgun Gothic"/>
                <a:sym typeface="Malgun Gothic"/>
              </a:rPr>
              <a:t>강남구/종로구 둘다</a:t>
            </a:r>
            <a:endParaRPr>
              <a:latin typeface="Malgun Gothic"/>
              <a:ea typeface="Malgun Gothic"/>
              <a:cs typeface="Malgun Gothic"/>
              <a:sym typeface="Malgun Gothic"/>
            </a:endParaRPr>
          </a:p>
          <a:p>
            <a:pPr marL="0" lvl="0" indent="0" algn="l" rtl="0">
              <a:spcBef>
                <a:spcPts val="1200"/>
              </a:spcBef>
              <a:spcAft>
                <a:spcPts val="0"/>
              </a:spcAft>
              <a:buNone/>
            </a:pPr>
            <a:r>
              <a:rPr lang="ko">
                <a:latin typeface="Malgun Gothic"/>
                <a:ea typeface="Malgun Gothic"/>
                <a:cs typeface="Malgun Gothic"/>
                <a:sym typeface="Malgun Gothic"/>
              </a:rPr>
              <a:t>3년차 생존율 50% 전후</a:t>
            </a:r>
            <a:endParaRPr>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추천 업종</a:t>
            </a:r>
            <a:endParaRPr sz="2000" b="1">
              <a:latin typeface="Malgun Gothic"/>
              <a:ea typeface="Malgun Gothic"/>
              <a:cs typeface="Malgun Gothic"/>
              <a:sym typeface="Malgun Gothic"/>
            </a:endParaRPr>
          </a:p>
          <a:p>
            <a:pPr marL="0" lvl="0" indent="0" algn="l" rtl="0">
              <a:spcBef>
                <a:spcPts val="1200"/>
              </a:spcBef>
              <a:spcAft>
                <a:spcPts val="0"/>
              </a:spcAft>
              <a:buNone/>
            </a:pPr>
            <a:r>
              <a:rPr lang="ko">
                <a:latin typeface="Malgun Gothic"/>
                <a:ea typeface="Malgun Gothic"/>
                <a:cs typeface="Malgun Gothic"/>
                <a:sym typeface="Malgun Gothic"/>
              </a:rPr>
              <a:t>강남구-일식 / 종로구-패스트푸드</a:t>
            </a:r>
            <a:endParaRPr>
              <a:latin typeface="Malgun Gothic"/>
              <a:ea typeface="Malgun Gothic"/>
              <a:cs typeface="Malgun Gothic"/>
              <a:sym typeface="Malgun Gothic"/>
            </a:endParaRPr>
          </a:p>
          <a:p>
            <a:pPr marL="0" lvl="0" indent="0" algn="l" rtl="0">
              <a:spcBef>
                <a:spcPts val="1200"/>
              </a:spcBef>
              <a:spcAft>
                <a:spcPts val="0"/>
              </a:spcAft>
              <a:buNone/>
            </a:pPr>
            <a:r>
              <a:rPr lang="ko" sz="2000" b="1">
                <a:latin typeface="Malgun Gothic"/>
                <a:ea typeface="Malgun Gothic"/>
                <a:cs typeface="Malgun Gothic"/>
                <a:sym typeface="Malgun Gothic"/>
              </a:rPr>
              <a:t>기피 업종</a:t>
            </a:r>
            <a:endParaRPr sz="2000" b="1">
              <a:latin typeface="Malgun Gothic"/>
              <a:ea typeface="Malgun Gothic"/>
              <a:cs typeface="Malgun Gothic"/>
              <a:sym typeface="Malgun Gothic"/>
            </a:endParaRPr>
          </a:p>
          <a:p>
            <a:pPr marL="0" lvl="0" indent="0" algn="l" rtl="0">
              <a:spcBef>
                <a:spcPts val="1200"/>
              </a:spcBef>
              <a:spcAft>
                <a:spcPts val="1200"/>
              </a:spcAft>
              <a:buNone/>
            </a:pPr>
            <a:r>
              <a:rPr lang="ko">
                <a:latin typeface="Malgun Gothic"/>
                <a:ea typeface="Malgun Gothic"/>
                <a:cs typeface="Malgun Gothic"/>
                <a:sym typeface="Malgun Gothic"/>
              </a:rPr>
              <a:t>강남구-주점 / 종로구-치킨</a:t>
            </a:r>
            <a:endParaRPr>
              <a:latin typeface="Malgun Gothic"/>
              <a:ea typeface="Malgun Gothic"/>
              <a:cs typeface="Malgun Gothic"/>
              <a:sym typeface="Malgun Gothic"/>
            </a:endParaRPr>
          </a:p>
        </p:txBody>
      </p:sp>
      <p:pic>
        <p:nvPicPr>
          <p:cNvPr id="287" name="Google Shape;287;p35"/>
          <p:cNvPicPr preferRelativeResize="0"/>
          <p:nvPr/>
        </p:nvPicPr>
        <p:blipFill>
          <a:blip r:embed="rId3">
            <a:alphaModFix/>
          </a:blip>
          <a:stretch>
            <a:fillRect/>
          </a:stretch>
        </p:blipFill>
        <p:spPr>
          <a:xfrm>
            <a:off x="5873325" y="1491750"/>
            <a:ext cx="2910675" cy="3292950"/>
          </a:xfrm>
          <a:prstGeom prst="rect">
            <a:avLst/>
          </a:prstGeom>
          <a:noFill/>
          <a:ln>
            <a:noFill/>
          </a:ln>
        </p:spPr>
      </p:pic>
      <p:pic>
        <p:nvPicPr>
          <p:cNvPr id="288" name="Google Shape;288;p35"/>
          <p:cNvPicPr preferRelativeResize="0"/>
          <p:nvPr/>
        </p:nvPicPr>
        <p:blipFill>
          <a:blip r:embed="rId4">
            <a:alphaModFix/>
          </a:blip>
          <a:stretch>
            <a:fillRect/>
          </a:stretch>
        </p:blipFill>
        <p:spPr>
          <a:xfrm>
            <a:off x="2962650" y="1491750"/>
            <a:ext cx="2910675" cy="3292950"/>
          </a:xfrm>
          <a:prstGeom prst="rect">
            <a:avLst/>
          </a:prstGeom>
          <a:noFill/>
          <a:ln>
            <a:noFill/>
          </a:ln>
        </p:spPr>
      </p:pic>
      <p:sp>
        <p:nvSpPr>
          <p:cNvPr id="289" name="Google Shape;289;p35"/>
          <p:cNvSpPr txBox="1"/>
          <p:nvPr/>
        </p:nvSpPr>
        <p:spPr>
          <a:xfrm>
            <a:off x="4150950" y="880650"/>
            <a:ext cx="8781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300" b="1">
                <a:latin typeface="Malgun Gothic"/>
                <a:ea typeface="Malgun Gothic"/>
                <a:cs typeface="Malgun Gothic"/>
                <a:sym typeface="Malgun Gothic"/>
              </a:rPr>
              <a:t>강남구</a:t>
            </a:r>
            <a:endParaRPr sz="1300" b="1">
              <a:latin typeface="Malgun Gothic"/>
              <a:ea typeface="Malgun Gothic"/>
              <a:cs typeface="Malgun Gothic"/>
              <a:sym typeface="Malgun Gothic"/>
            </a:endParaRPr>
          </a:p>
        </p:txBody>
      </p:sp>
      <p:sp>
        <p:nvSpPr>
          <p:cNvPr id="290" name="Google Shape;290;p35"/>
          <p:cNvSpPr txBox="1"/>
          <p:nvPr/>
        </p:nvSpPr>
        <p:spPr>
          <a:xfrm>
            <a:off x="7120950" y="880650"/>
            <a:ext cx="8781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300" b="1">
                <a:latin typeface="Malgun Gothic"/>
                <a:ea typeface="Malgun Gothic"/>
                <a:cs typeface="Malgun Gothic"/>
                <a:sym typeface="Malgun Gothic"/>
              </a:rPr>
              <a:t>종로구</a:t>
            </a:r>
            <a:endParaRPr sz="1300" b="1">
              <a:latin typeface="Malgun Gothic"/>
              <a:ea typeface="Malgun Gothic"/>
              <a:cs typeface="Malgun Gothic"/>
              <a:sym typeface="Malgun Gothic"/>
            </a:endParaRPr>
          </a:p>
        </p:txBody>
      </p:sp>
      <p:sp>
        <p:nvSpPr>
          <p:cNvPr id="291" name="Google Shape;291;p35"/>
          <p:cNvSpPr/>
          <p:nvPr/>
        </p:nvSpPr>
        <p:spPr>
          <a:xfrm>
            <a:off x="7651800" y="1500200"/>
            <a:ext cx="318900" cy="2912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4191650" y="1500200"/>
            <a:ext cx="318900" cy="2965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3671475" y="1500175"/>
            <a:ext cx="318900" cy="29655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8187925" y="1500100"/>
            <a:ext cx="318900" cy="29124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txBox="1"/>
          <p:nvPr/>
        </p:nvSpPr>
        <p:spPr>
          <a:xfrm>
            <a:off x="5110952" y="1258350"/>
            <a:ext cx="810000" cy="2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a:latin typeface="Malgun Gothic"/>
                <a:ea typeface="Malgun Gothic"/>
                <a:cs typeface="Malgun Gothic"/>
                <a:sym typeface="Malgun Gothic"/>
              </a:rPr>
              <a:t>[업종 / %]</a:t>
            </a:r>
            <a:endParaRPr sz="1000">
              <a:latin typeface="Malgun Gothic"/>
              <a:ea typeface="Malgun Gothic"/>
              <a:cs typeface="Malgun Gothic"/>
              <a:sym typeface="Malgun Gothic"/>
            </a:endParaRPr>
          </a:p>
        </p:txBody>
      </p:sp>
      <p:sp>
        <p:nvSpPr>
          <p:cNvPr id="296" name="Google Shape;296;p35"/>
          <p:cNvSpPr txBox="1"/>
          <p:nvPr/>
        </p:nvSpPr>
        <p:spPr>
          <a:xfrm>
            <a:off x="8124727" y="1218725"/>
            <a:ext cx="810000" cy="2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a:latin typeface="Malgun Gothic"/>
                <a:ea typeface="Malgun Gothic"/>
                <a:cs typeface="Malgun Gothic"/>
                <a:sym typeface="Malgun Gothic"/>
              </a:rPr>
              <a:t>[업종 / %]</a:t>
            </a:r>
            <a:endParaRPr sz="1000">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a:spLocks noGrp="1"/>
          </p:cNvSpPr>
          <p:nvPr>
            <p:ph type="title"/>
          </p:nvPr>
        </p:nvSpPr>
        <p:spPr>
          <a:xfrm>
            <a:off x="258600" y="232825"/>
            <a:ext cx="8626800" cy="594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sz="3133">
                <a:latin typeface="Malgun Gothic"/>
                <a:ea typeface="Malgun Gothic"/>
                <a:cs typeface="Malgun Gothic"/>
                <a:sym typeface="Malgun Gothic"/>
              </a:rPr>
              <a:t>한식 객단가 vs 점포당 매출 비교</a:t>
            </a:r>
            <a:r>
              <a:rPr lang="ko" sz="2244">
                <a:latin typeface="Malgun Gothic"/>
                <a:ea typeface="Malgun Gothic"/>
                <a:cs typeface="Malgun Gothic"/>
                <a:sym typeface="Malgun Gothic"/>
              </a:rPr>
              <a:t>(자치구별)</a:t>
            </a:r>
            <a:endParaRPr sz="2244">
              <a:latin typeface="Malgun Gothic"/>
              <a:ea typeface="Malgun Gothic"/>
              <a:cs typeface="Malgun Gothic"/>
              <a:sym typeface="Malgun Gothic"/>
            </a:endParaRPr>
          </a:p>
          <a:p>
            <a:pPr marL="0" lvl="0" indent="0" algn="l" rtl="0">
              <a:spcBef>
                <a:spcPts val="0"/>
              </a:spcBef>
              <a:spcAft>
                <a:spcPts val="0"/>
              </a:spcAft>
              <a:buNone/>
            </a:pPr>
            <a:endParaRPr/>
          </a:p>
        </p:txBody>
      </p:sp>
      <p:sp>
        <p:nvSpPr>
          <p:cNvPr id="302" name="Google Shape;302;p36"/>
          <p:cNvSpPr txBox="1"/>
          <p:nvPr/>
        </p:nvSpPr>
        <p:spPr>
          <a:xfrm>
            <a:off x="1738488" y="964975"/>
            <a:ext cx="12030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Malgun Gothic"/>
                <a:ea typeface="Malgun Gothic"/>
                <a:cs typeface="Malgun Gothic"/>
                <a:sym typeface="Malgun Gothic"/>
              </a:rPr>
              <a:t> </a:t>
            </a:r>
            <a:r>
              <a:rPr lang="ko" b="1">
                <a:latin typeface="Malgun Gothic"/>
                <a:ea typeface="Malgun Gothic"/>
                <a:cs typeface="Malgun Gothic"/>
                <a:sym typeface="Malgun Gothic"/>
              </a:rPr>
              <a:t>평균 객단가</a:t>
            </a:r>
            <a:endParaRPr b="1">
              <a:latin typeface="Malgun Gothic"/>
              <a:ea typeface="Malgun Gothic"/>
              <a:cs typeface="Malgun Gothic"/>
              <a:sym typeface="Malgun Gothic"/>
            </a:endParaRPr>
          </a:p>
        </p:txBody>
      </p:sp>
      <p:sp>
        <p:nvSpPr>
          <p:cNvPr id="303" name="Google Shape;303;p36"/>
          <p:cNvSpPr txBox="1"/>
          <p:nvPr/>
        </p:nvSpPr>
        <p:spPr>
          <a:xfrm>
            <a:off x="6210067" y="964963"/>
            <a:ext cx="12030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b="1">
                <a:latin typeface="Malgun Gothic"/>
                <a:ea typeface="Malgun Gothic"/>
                <a:cs typeface="Malgun Gothic"/>
                <a:sym typeface="Malgun Gothic"/>
              </a:rPr>
              <a:t>점포당 매출</a:t>
            </a:r>
            <a:endParaRPr b="1">
              <a:latin typeface="Malgun Gothic"/>
              <a:ea typeface="Malgun Gothic"/>
              <a:cs typeface="Malgun Gothic"/>
              <a:sym typeface="Malgun Gothic"/>
            </a:endParaRPr>
          </a:p>
        </p:txBody>
      </p:sp>
      <p:pic>
        <p:nvPicPr>
          <p:cNvPr id="304" name="Google Shape;304;p36"/>
          <p:cNvPicPr preferRelativeResize="0"/>
          <p:nvPr/>
        </p:nvPicPr>
        <p:blipFill>
          <a:blip r:embed="rId3">
            <a:alphaModFix/>
          </a:blip>
          <a:stretch>
            <a:fillRect/>
          </a:stretch>
        </p:blipFill>
        <p:spPr>
          <a:xfrm>
            <a:off x="4839125" y="1501525"/>
            <a:ext cx="3944876" cy="3283175"/>
          </a:xfrm>
          <a:prstGeom prst="rect">
            <a:avLst/>
          </a:prstGeom>
          <a:noFill/>
          <a:ln>
            <a:noFill/>
          </a:ln>
          <a:effectLst>
            <a:outerShdw blurRad="57150" dist="114300" dir="3000000" algn="bl" rotWithShape="0">
              <a:srgbClr val="000000">
                <a:alpha val="50000"/>
              </a:srgbClr>
            </a:outerShdw>
          </a:effectLst>
        </p:spPr>
      </p:pic>
      <p:pic>
        <p:nvPicPr>
          <p:cNvPr id="305" name="Google Shape;305;p36"/>
          <p:cNvPicPr preferRelativeResize="0"/>
          <p:nvPr/>
        </p:nvPicPr>
        <p:blipFill>
          <a:blip r:embed="rId4">
            <a:alphaModFix/>
          </a:blip>
          <a:stretch>
            <a:fillRect/>
          </a:stretch>
        </p:blipFill>
        <p:spPr>
          <a:xfrm>
            <a:off x="360000" y="1501525"/>
            <a:ext cx="3960000" cy="3283175"/>
          </a:xfrm>
          <a:prstGeom prst="rect">
            <a:avLst/>
          </a:prstGeom>
          <a:noFill/>
          <a:ln>
            <a:noFill/>
          </a:ln>
          <a:effectLst>
            <a:outerShdw blurRad="57150" dist="114300" dir="3000000" algn="bl" rotWithShape="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title"/>
          </p:nvPr>
        </p:nvSpPr>
        <p:spPr>
          <a:xfrm>
            <a:off x="273450" y="233350"/>
            <a:ext cx="854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sz="3133">
                <a:latin typeface="Malgun Gothic"/>
                <a:ea typeface="Malgun Gothic"/>
                <a:cs typeface="Malgun Gothic"/>
                <a:sym typeface="Malgun Gothic"/>
              </a:rPr>
              <a:t>한식 점포 1, 3, 5년차 생존율</a:t>
            </a:r>
            <a:r>
              <a:rPr lang="ko" sz="2244">
                <a:latin typeface="Malgun Gothic"/>
                <a:ea typeface="Malgun Gothic"/>
                <a:cs typeface="Malgun Gothic"/>
                <a:sym typeface="Malgun Gothic"/>
              </a:rPr>
              <a:t>(자치구별)</a:t>
            </a:r>
            <a:endParaRPr sz="2244">
              <a:latin typeface="Malgun Gothic"/>
              <a:ea typeface="Malgun Gothic"/>
              <a:cs typeface="Malgun Gothic"/>
              <a:sym typeface="Malgun Gothic"/>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1" name="Google Shape;311;p37"/>
          <p:cNvSpPr txBox="1"/>
          <p:nvPr/>
        </p:nvSpPr>
        <p:spPr>
          <a:xfrm>
            <a:off x="6638663" y="1195650"/>
            <a:ext cx="1378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Malgun Gothic"/>
                <a:ea typeface="Malgun Gothic"/>
                <a:cs typeface="Malgun Gothic"/>
                <a:sym typeface="Malgun Gothic"/>
              </a:rPr>
              <a:t> </a:t>
            </a:r>
            <a:r>
              <a:rPr lang="ko" b="1">
                <a:solidFill>
                  <a:schemeClr val="dk1"/>
                </a:solidFill>
                <a:latin typeface="Malgun Gothic"/>
                <a:ea typeface="Malgun Gothic"/>
                <a:cs typeface="Malgun Gothic"/>
                <a:sym typeface="Malgun Gothic"/>
              </a:rPr>
              <a:t>5년차 생존율</a:t>
            </a:r>
            <a:endParaRPr b="1">
              <a:latin typeface="Malgun Gothic"/>
              <a:ea typeface="Malgun Gothic"/>
              <a:cs typeface="Malgun Gothic"/>
              <a:sym typeface="Malgun Gothic"/>
            </a:endParaRPr>
          </a:p>
        </p:txBody>
      </p:sp>
      <p:sp>
        <p:nvSpPr>
          <p:cNvPr id="312" name="Google Shape;312;p37"/>
          <p:cNvSpPr txBox="1"/>
          <p:nvPr/>
        </p:nvSpPr>
        <p:spPr>
          <a:xfrm>
            <a:off x="3741474" y="1195650"/>
            <a:ext cx="1378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Malgun Gothic"/>
                <a:ea typeface="Malgun Gothic"/>
                <a:cs typeface="Malgun Gothic"/>
                <a:sym typeface="Malgun Gothic"/>
              </a:rPr>
              <a:t> </a:t>
            </a:r>
            <a:r>
              <a:rPr lang="ko" b="1">
                <a:solidFill>
                  <a:schemeClr val="dk1"/>
                </a:solidFill>
                <a:latin typeface="Malgun Gothic"/>
                <a:ea typeface="Malgun Gothic"/>
                <a:cs typeface="Malgun Gothic"/>
                <a:sym typeface="Malgun Gothic"/>
              </a:rPr>
              <a:t>3년차 생존율</a:t>
            </a:r>
            <a:endParaRPr b="1">
              <a:latin typeface="Malgun Gothic"/>
              <a:ea typeface="Malgun Gothic"/>
              <a:cs typeface="Malgun Gothic"/>
              <a:sym typeface="Malgun Gothic"/>
            </a:endParaRPr>
          </a:p>
        </p:txBody>
      </p:sp>
      <p:pic>
        <p:nvPicPr>
          <p:cNvPr id="313" name="Google Shape;313;p37"/>
          <p:cNvPicPr preferRelativeResize="0"/>
          <p:nvPr/>
        </p:nvPicPr>
        <p:blipFill>
          <a:blip r:embed="rId3">
            <a:alphaModFix/>
          </a:blip>
          <a:stretch>
            <a:fillRect/>
          </a:stretch>
        </p:blipFill>
        <p:spPr>
          <a:xfrm>
            <a:off x="180000" y="1851419"/>
            <a:ext cx="2749125" cy="2566485"/>
          </a:xfrm>
          <a:prstGeom prst="rect">
            <a:avLst/>
          </a:prstGeom>
          <a:noFill/>
          <a:ln>
            <a:noFill/>
          </a:ln>
          <a:effectLst>
            <a:outerShdw blurRad="57150" dist="114300" dir="3000000" algn="bl" rotWithShape="0">
              <a:srgbClr val="000000">
                <a:alpha val="50000"/>
              </a:srgbClr>
            </a:outerShdw>
          </a:effectLst>
        </p:spPr>
      </p:pic>
      <p:pic>
        <p:nvPicPr>
          <p:cNvPr id="314" name="Google Shape;314;p37"/>
          <p:cNvPicPr preferRelativeResize="0"/>
          <p:nvPr/>
        </p:nvPicPr>
        <p:blipFill>
          <a:blip r:embed="rId4">
            <a:alphaModFix/>
          </a:blip>
          <a:stretch>
            <a:fillRect/>
          </a:stretch>
        </p:blipFill>
        <p:spPr>
          <a:xfrm>
            <a:off x="3209550" y="1846100"/>
            <a:ext cx="2668800" cy="2572081"/>
          </a:xfrm>
          <a:prstGeom prst="rect">
            <a:avLst/>
          </a:prstGeom>
          <a:noFill/>
          <a:ln>
            <a:noFill/>
          </a:ln>
          <a:effectLst>
            <a:outerShdw blurRad="57150" dist="114300" dir="3000000" algn="bl" rotWithShape="0">
              <a:srgbClr val="000000">
                <a:alpha val="50000"/>
              </a:srgbClr>
            </a:outerShdw>
          </a:effectLst>
        </p:spPr>
      </p:pic>
      <p:pic>
        <p:nvPicPr>
          <p:cNvPr id="315" name="Google Shape;315;p37"/>
          <p:cNvPicPr preferRelativeResize="0"/>
          <p:nvPr/>
        </p:nvPicPr>
        <p:blipFill>
          <a:blip r:embed="rId5">
            <a:alphaModFix/>
          </a:blip>
          <a:stretch>
            <a:fillRect/>
          </a:stretch>
        </p:blipFill>
        <p:spPr>
          <a:xfrm>
            <a:off x="6158775" y="1851419"/>
            <a:ext cx="2805225" cy="2572081"/>
          </a:xfrm>
          <a:prstGeom prst="rect">
            <a:avLst/>
          </a:prstGeom>
          <a:noFill/>
          <a:ln>
            <a:noFill/>
          </a:ln>
          <a:effectLst>
            <a:outerShdw blurRad="57150" dist="114300" dir="3000000" algn="bl" rotWithShape="0">
              <a:srgbClr val="000000">
                <a:alpha val="50000"/>
              </a:srgbClr>
            </a:outerShdw>
          </a:effectLst>
        </p:spPr>
      </p:pic>
      <p:sp>
        <p:nvSpPr>
          <p:cNvPr id="316" name="Google Shape;316;p37"/>
          <p:cNvSpPr txBox="1"/>
          <p:nvPr/>
        </p:nvSpPr>
        <p:spPr>
          <a:xfrm>
            <a:off x="878850" y="1195650"/>
            <a:ext cx="1378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b="1">
                <a:latin typeface="Malgun Gothic"/>
                <a:ea typeface="Malgun Gothic"/>
                <a:cs typeface="Malgun Gothic"/>
                <a:sym typeface="Malgun Gothic"/>
              </a:rPr>
              <a:t>1년차 생존율</a:t>
            </a:r>
            <a:endParaRPr b="1">
              <a:latin typeface="Malgun Gothic"/>
              <a:ea typeface="Malgun Gothic"/>
              <a:cs typeface="Malgun Gothic"/>
              <a:sym typeface="Malgun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8"/>
          <p:cNvSpPr txBox="1">
            <a:spLocks noGrp="1"/>
          </p:cNvSpPr>
          <p:nvPr>
            <p:ph type="title"/>
          </p:nvPr>
        </p:nvSpPr>
        <p:spPr>
          <a:xfrm>
            <a:off x="232800" y="232825"/>
            <a:ext cx="8551200" cy="605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sz="3133">
                <a:latin typeface="Malgun Gothic"/>
                <a:ea typeface="Malgun Gothic"/>
                <a:cs typeface="Malgun Gothic"/>
                <a:sym typeface="Malgun Gothic"/>
              </a:rPr>
              <a:t>커피 객단가 vs 점포당 매출 비교</a:t>
            </a:r>
            <a:r>
              <a:rPr lang="ko" sz="2244">
                <a:latin typeface="Malgun Gothic"/>
                <a:ea typeface="Malgun Gothic"/>
                <a:cs typeface="Malgun Gothic"/>
                <a:sym typeface="Malgun Gothic"/>
              </a:rPr>
              <a:t>(자치구별)</a:t>
            </a:r>
            <a:endParaRPr sz="2244">
              <a:latin typeface="Malgun Gothic"/>
              <a:ea typeface="Malgun Gothic"/>
              <a:cs typeface="Malgun Gothic"/>
              <a:sym typeface="Malgun Gothic"/>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322" name="Google Shape;322;p38"/>
          <p:cNvSpPr txBox="1"/>
          <p:nvPr/>
        </p:nvSpPr>
        <p:spPr>
          <a:xfrm>
            <a:off x="1738500" y="996300"/>
            <a:ext cx="12030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b="1">
                <a:latin typeface="Malgun Gothic"/>
                <a:ea typeface="Malgun Gothic"/>
                <a:cs typeface="Malgun Gothic"/>
                <a:sym typeface="Malgun Gothic"/>
              </a:rPr>
              <a:t>평균 객단가</a:t>
            </a:r>
            <a:endParaRPr b="1">
              <a:latin typeface="Malgun Gothic"/>
              <a:ea typeface="Malgun Gothic"/>
              <a:cs typeface="Malgun Gothic"/>
              <a:sym typeface="Malgun Gothic"/>
            </a:endParaRPr>
          </a:p>
        </p:txBody>
      </p:sp>
      <p:sp>
        <p:nvSpPr>
          <p:cNvPr id="323" name="Google Shape;323;p38"/>
          <p:cNvSpPr txBox="1"/>
          <p:nvPr/>
        </p:nvSpPr>
        <p:spPr>
          <a:xfrm>
            <a:off x="6210067" y="996300"/>
            <a:ext cx="12030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b="1">
                <a:latin typeface="Malgun Gothic"/>
                <a:ea typeface="Malgun Gothic"/>
                <a:cs typeface="Malgun Gothic"/>
                <a:sym typeface="Malgun Gothic"/>
              </a:rPr>
              <a:t>점포당 매출</a:t>
            </a:r>
            <a:endParaRPr b="1">
              <a:latin typeface="Malgun Gothic"/>
              <a:ea typeface="Malgun Gothic"/>
              <a:cs typeface="Malgun Gothic"/>
              <a:sym typeface="Malgun Gothic"/>
            </a:endParaRPr>
          </a:p>
        </p:txBody>
      </p:sp>
      <p:pic>
        <p:nvPicPr>
          <p:cNvPr id="324" name="Google Shape;324;p38"/>
          <p:cNvPicPr preferRelativeResize="0"/>
          <p:nvPr/>
        </p:nvPicPr>
        <p:blipFill>
          <a:blip r:embed="rId3">
            <a:alphaModFix/>
          </a:blip>
          <a:stretch>
            <a:fillRect/>
          </a:stretch>
        </p:blipFill>
        <p:spPr>
          <a:xfrm>
            <a:off x="4839125" y="1491750"/>
            <a:ext cx="3944874" cy="3292949"/>
          </a:xfrm>
          <a:prstGeom prst="rect">
            <a:avLst/>
          </a:prstGeom>
          <a:noFill/>
          <a:ln>
            <a:noFill/>
          </a:ln>
          <a:effectLst>
            <a:outerShdw blurRad="57150" dist="114300" dir="3000000" algn="bl" rotWithShape="0">
              <a:srgbClr val="000000">
                <a:alpha val="50000"/>
              </a:srgbClr>
            </a:outerShdw>
          </a:effectLst>
        </p:spPr>
      </p:pic>
      <p:pic>
        <p:nvPicPr>
          <p:cNvPr id="325" name="Google Shape;325;p38"/>
          <p:cNvPicPr preferRelativeResize="0"/>
          <p:nvPr/>
        </p:nvPicPr>
        <p:blipFill>
          <a:blip r:embed="rId4">
            <a:alphaModFix/>
          </a:blip>
          <a:stretch>
            <a:fillRect/>
          </a:stretch>
        </p:blipFill>
        <p:spPr>
          <a:xfrm>
            <a:off x="360000" y="1491750"/>
            <a:ext cx="3960001" cy="3292950"/>
          </a:xfrm>
          <a:prstGeom prst="rect">
            <a:avLst/>
          </a:prstGeom>
          <a:noFill/>
          <a:ln>
            <a:noFill/>
          </a:ln>
          <a:effectLst>
            <a:outerShdw blurRad="57150" dist="114300" dir="3000000" algn="bl" rotWithShape="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9"/>
          <p:cNvSpPr txBox="1">
            <a:spLocks noGrp="1"/>
          </p:cNvSpPr>
          <p:nvPr>
            <p:ph type="title"/>
          </p:nvPr>
        </p:nvSpPr>
        <p:spPr>
          <a:xfrm>
            <a:off x="256900" y="243425"/>
            <a:ext cx="8440200" cy="552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sz="3133">
                <a:latin typeface="Malgun Gothic"/>
                <a:ea typeface="Malgun Gothic"/>
                <a:cs typeface="Malgun Gothic"/>
                <a:sym typeface="Malgun Gothic"/>
              </a:rPr>
              <a:t>커피 점포 1, 3, 5년차 생존율</a:t>
            </a:r>
            <a:r>
              <a:rPr lang="ko" sz="2244">
                <a:latin typeface="Malgun Gothic"/>
                <a:ea typeface="Malgun Gothic"/>
                <a:cs typeface="Malgun Gothic"/>
                <a:sym typeface="Malgun Gothic"/>
              </a:rPr>
              <a:t>(자치구별)</a:t>
            </a:r>
            <a:endParaRPr sz="2244">
              <a:latin typeface="Malgun Gothic"/>
              <a:ea typeface="Malgun Gothic"/>
              <a:cs typeface="Malgun Gothic"/>
              <a:sym typeface="Malgun Gothic"/>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1" name="Google Shape;331;p39"/>
          <p:cNvSpPr txBox="1"/>
          <p:nvPr/>
        </p:nvSpPr>
        <p:spPr>
          <a:xfrm>
            <a:off x="6875300" y="1195650"/>
            <a:ext cx="1378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Malgun Gothic"/>
                <a:ea typeface="Malgun Gothic"/>
                <a:cs typeface="Malgun Gothic"/>
                <a:sym typeface="Malgun Gothic"/>
              </a:rPr>
              <a:t> </a:t>
            </a:r>
            <a:r>
              <a:rPr lang="ko" b="1">
                <a:solidFill>
                  <a:schemeClr val="dk1"/>
                </a:solidFill>
                <a:latin typeface="Malgun Gothic"/>
                <a:ea typeface="Malgun Gothic"/>
                <a:cs typeface="Malgun Gothic"/>
                <a:sym typeface="Malgun Gothic"/>
              </a:rPr>
              <a:t>5년차 생존율</a:t>
            </a:r>
            <a:endParaRPr b="1">
              <a:latin typeface="Malgun Gothic"/>
              <a:ea typeface="Malgun Gothic"/>
              <a:cs typeface="Malgun Gothic"/>
              <a:sym typeface="Malgun Gothic"/>
            </a:endParaRPr>
          </a:p>
        </p:txBody>
      </p:sp>
      <p:sp>
        <p:nvSpPr>
          <p:cNvPr id="332" name="Google Shape;332;p39"/>
          <p:cNvSpPr txBox="1"/>
          <p:nvPr/>
        </p:nvSpPr>
        <p:spPr>
          <a:xfrm>
            <a:off x="3900749" y="1195650"/>
            <a:ext cx="1378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b="1">
                <a:solidFill>
                  <a:schemeClr val="dk1"/>
                </a:solidFill>
                <a:latin typeface="Malgun Gothic"/>
                <a:ea typeface="Malgun Gothic"/>
                <a:cs typeface="Malgun Gothic"/>
                <a:sym typeface="Malgun Gothic"/>
              </a:rPr>
              <a:t>3년차 생존율</a:t>
            </a:r>
            <a:endParaRPr b="1">
              <a:latin typeface="Malgun Gothic"/>
              <a:ea typeface="Malgun Gothic"/>
              <a:cs typeface="Malgun Gothic"/>
              <a:sym typeface="Malgun Gothic"/>
            </a:endParaRPr>
          </a:p>
        </p:txBody>
      </p:sp>
      <p:sp>
        <p:nvSpPr>
          <p:cNvPr id="333" name="Google Shape;333;p39"/>
          <p:cNvSpPr txBox="1"/>
          <p:nvPr/>
        </p:nvSpPr>
        <p:spPr>
          <a:xfrm>
            <a:off x="905550" y="1195650"/>
            <a:ext cx="1378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Malgun Gothic"/>
                <a:ea typeface="Malgun Gothic"/>
                <a:cs typeface="Malgun Gothic"/>
                <a:sym typeface="Malgun Gothic"/>
              </a:rPr>
              <a:t> 1년차 생존율</a:t>
            </a:r>
            <a:endParaRPr b="1">
              <a:latin typeface="Malgun Gothic"/>
              <a:ea typeface="Malgun Gothic"/>
              <a:cs typeface="Malgun Gothic"/>
              <a:sym typeface="Malgun Gothic"/>
            </a:endParaRPr>
          </a:p>
        </p:txBody>
      </p:sp>
      <p:pic>
        <p:nvPicPr>
          <p:cNvPr id="334" name="Google Shape;334;p39"/>
          <p:cNvPicPr preferRelativeResize="0"/>
          <p:nvPr/>
        </p:nvPicPr>
        <p:blipFill>
          <a:blip r:embed="rId3">
            <a:alphaModFix/>
          </a:blip>
          <a:stretch>
            <a:fillRect/>
          </a:stretch>
        </p:blipFill>
        <p:spPr>
          <a:xfrm>
            <a:off x="180000" y="1851425"/>
            <a:ext cx="2857200" cy="2572074"/>
          </a:xfrm>
          <a:prstGeom prst="rect">
            <a:avLst/>
          </a:prstGeom>
          <a:noFill/>
          <a:ln>
            <a:noFill/>
          </a:ln>
          <a:effectLst>
            <a:outerShdw blurRad="57150" dist="114300" dir="3000000" algn="bl" rotWithShape="0">
              <a:srgbClr val="000000">
                <a:alpha val="50000"/>
              </a:srgbClr>
            </a:outerShdw>
          </a:effectLst>
        </p:spPr>
      </p:pic>
      <p:pic>
        <p:nvPicPr>
          <p:cNvPr id="335" name="Google Shape;335;p39"/>
          <p:cNvPicPr preferRelativeResize="0"/>
          <p:nvPr/>
        </p:nvPicPr>
        <p:blipFill>
          <a:blip r:embed="rId4">
            <a:alphaModFix/>
          </a:blip>
          <a:stretch>
            <a:fillRect/>
          </a:stretch>
        </p:blipFill>
        <p:spPr>
          <a:xfrm>
            <a:off x="3189588" y="1851425"/>
            <a:ext cx="2817557" cy="2572074"/>
          </a:xfrm>
          <a:prstGeom prst="rect">
            <a:avLst/>
          </a:prstGeom>
          <a:noFill/>
          <a:ln>
            <a:noFill/>
          </a:ln>
          <a:effectLst>
            <a:outerShdw blurRad="57150" dist="114300" dir="3000000" algn="bl" rotWithShape="0">
              <a:srgbClr val="000000">
                <a:alpha val="50000"/>
              </a:srgbClr>
            </a:outerShdw>
          </a:effectLst>
        </p:spPr>
      </p:pic>
      <p:pic>
        <p:nvPicPr>
          <p:cNvPr id="336" name="Google Shape;336;p39"/>
          <p:cNvPicPr preferRelativeResize="0"/>
          <p:nvPr/>
        </p:nvPicPr>
        <p:blipFill>
          <a:blip r:embed="rId5">
            <a:alphaModFix/>
          </a:blip>
          <a:stretch>
            <a:fillRect/>
          </a:stretch>
        </p:blipFill>
        <p:spPr>
          <a:xfrm>
            <a:off x="6159545" y="1851425"/>
            <a:ext cx="2810030" cy="2572074"/>
          </a:xfrm>
          <a:prstGeom prst="rect">
            <a:avLst/>
          </a:prstGeom>
          <a:noFill/>
          <a:ln>
            <a:noFill/>
          </a:ln>
          <a:effectLst>
            <a:outerShdw blurRad="57150" dist="114300" dir="3000000" algn="bl" rotWithShape="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0"/>
          <p:cNvSpPr txBox="1">
            <a:spLocks noGrp="1"/>
          </p:cNvSpPr>
          <p:nvPr>
            <p:ph type="title"/>
          </p:nvPr>
        </p:nvSpPr>
        <p:spPr>
          <a:xfrm>
            <a:off x="251788" y="243425"/>
            <a:ext cx="8530200" cy="552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sz="3133">
                <a:latin typeface="Malgun Gothic"/>
                <a:ea typeface="Malgun Gothic"/>
                <a:cs typeface="Malgun Gothic"/>
                <a:sym typeface="Malgun Gothic"/>
              </a:rPr>
              <a:t>자치구별 창업 예측 - </a:t>
            </a:r>
            <a:r>
              <a:rPr lang="ko" sz="2244">
                <a:latin typeface="Malgun Gothic"/>
                <a:ea typeface="Malgun Gothic"/>
                <a:cs typeface="Malgun Gothic"/>
                <a:sym typeface="Malgun Gothic"/>
              </a:rPr>
              <a:t>1, 3, 5년차 생존율</a:t>
            </a:r>
            <a:endParaRPr sz="2244">
              <a:latin typeface="Malgun Gothic"/>
              <a:ea typeface="Malgun Gothic"/>
              <a:cs typeface="Malgun Gothic"/>
              <a:sym typeface="Malgun Gothic"/>
            </a:endParaRPr>
          </a:p>
          <a:p>
            <a:pPr marL="0" lvl="0" indent="0" algn="l" rtl="0">
              <a:spcBef>
                <a:spcPts val="0"/>
              </a:spcBef>
              <a:spcAft>
                <a:spcPts val="0"/>
              </a:spcAft>
              <a:buNone/>
            </a:pPr>
            <a:endParaRPr/>
          </a:p>
        </p:txBody>
      </p:sp>
      <p:sp>
        <p:nvSpPr>
          <p:cNvPr id="342" name="Google Shape;342;p40"/>
          <p:cNvSpPr txBox="1"/>
          <p:nvPr/>
        </p:nvSpPr>
        <p:spPr>
          <a:xfrm>
            <a:off x="6823488" y="1195650"/>
            <a:ext cx="1378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Malgun Gothic"/>
                <a:ea typeface="Malgun Gothic"/>
                <a:cs typeface="Malgun Gothic"/>
                <a:sym typeface="Malgun Gothic"/>
              </a:rPr>
              <a:t> </a:t>
            </a:r>
            <a:r>
              <a:rPr lang="ko" b="1">
                <a:solidFill>
                  <a:schemeClr val="dk1"/>
                </a:solidFill>
                <a:latin typeface="Malgun Gothic"/>
                <a:ea typeface="Malgun Gothic"/>
                <a:cs typeface="Malgun Gothic"/>
                <a:sym typeface="Malgun Gothic"/>
              </a:rPr>
              <a:t>5년차 생존율</a:t>
            </a:r>
            <a:endParaRPr b="1">
              <a:latin typeface="Malgun Gothic"/>
              <a:ea typeface="Malgun Gothic"/>
              <a:cs typeface="Malgun Gothic"/>
              <a:sym typeface="Malgun Gothic"/>
            </a:endParaRPr>
          </a:p>
        </p:txBody>
      </p:sp>
      <p:sp>
        <p:nvSpPr>
          <p:cNvPr id="343" name="Google Shape;343;p40"/>
          <p:cNvSpPr txBox="1"/>
          <p:nvPr/>
        </p:nvSpPr>
        <p:spPr>
          <a:xfrm>
            <a:off x="3900749" y="1195650"/>
            <a:ext cx="1378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b="1">
                <a:solidFill>
                  <a:schemeClr val="dk1"/>
                </a:solidFill>
                <a:latin typeface="Malgun Gothic"/>
                <a:ea typeface="Malgun Gothic"/>
                <a:cs typeface="Malgun Gothic"/>
                <a:sym typeface="Malgun Gothic"/>
              </a:rPr>
              <a:t>3년차 생존율</a:t>
            </a:r>
            <a:endParaRPr b="1">
              <a:latin typeface="Malgun Gothic"/>
              <a:ea typeface="Malgun Gothic"/>
              <a:cs typeface="Malgun Gothic"/>
              <a:sym typeface="Malgun Gothic"/>
            </a:endParaRPr>
          </a:p>
        </p:txBody>
      </p:sp>
      <p:sp>
        <p:nvSpPr>
          <p:cNvPr id="344" name="Google Shape;344;p40"/>
          <p:cNvSpPr txBox="1"/>
          <p:nvPr/>
        </p:nvSpPr>
        <p:spPr>
          <a:xfrm>
            <a:off x="890813" y="1195650"/>
            <a:ext cx="13785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b="1">
                <a:latin typeface="Malgun Gothic"/>
                <a:ea typeface="Malgun Gothic"/>
                <a:cs typeface="Malgun Gothic"/>
                <a:sym typeface="Malgun Gothic"/>
              </a:rPr>
              <a:t>1년차 생존율</a:t>
            </a:r>
            <a:endParaRPr b="1">
              <a:latin typeface="Malgun Gothic"/>
              <a:ea typeface="Malgun Gothic"/>
              <a:cs typeface="Malgun Gothic"/>
              <a:sym typeface="Malgun Gothic"/>
            </a:endParaRPr>
          </a:p>
        </p:txBody>
      </p:sp>
      <p:pic>
        <p:nvPicPr>
          <p:cNvPr id="345" name="Google Shape;345;p40"/>
          <p:cNvPicPr preferRelativeResize="0"/>
          <p:nvPr/>
        </p:nvPicPr>
        <p:blipFill>
          <a:blip r:embed="rId3">
            <a:alphaModFix/>
          </a:blip>
          <a:stretch>
            <a:fillRect/>
          </a:stretch>
        </p:blipFill>
        <p:spPr>
          <a:xfrm>
            <a:off x="187850" y="1851425"/>
            <a:ext cx="2784425" cy="2572074"/>
          </a:xfrm>
          <a:prstGeom prst="rect">
            <a:avLst/>
          </a:prstGeom>
          <a:noFill/>
          <a:ln>
            <a:noFill/>
          </a:ln>
          <a:effectLst>
            <a:outerShdw blurRad="57150" dist="114300" dir="3000000" algn="bl" rotWithShape="0">
              <a:srgbClr val="000000">
                <a:alpha val="50000"/>
              </a:srgbClr>
            </a:outerShdw>
          </a:effectLst>
        </p:spPr>
      </p:pic>
      <p:pic>
        <p:nvPicPr>
          <p:cNvPr id="346" name="Google Shape;346;p40"/>
          <p:cNvPicPr preferRelativeResize="0"/>
          <p:nvPr/>
        </p:nvPicPr>
        <p:blipFill>
          <a:blip r:embed="rId4">
            <a:alphaModFix/>
          </a:blip>
          <a:stretch>
            <a:fillRect/>
          </a:stretch>
        </p:blipFill>
        <p:spPr>
          <a:xfrm>
            <a:off x="3124675" y="1851425"/>
            <a:ext cx="2784425" cy="2572076"/>
          </a:xfrm>
          <a:prstGeom prst="rect">
            <a:avLst/>
          </a:prstGeom>
          <a:noFill/>
          <a:ln>
            <a:noFill/>
          </a:ln>
          <a:effectLst>
            <a:outerShdw blurRad="57150" dist="114300" dir="3000000" algn="bl" rotWithShape="0">
              <a:srgbClr val="000000">
                <a:alpha val="50000"/>
              </a:srgbClr>
            </a:outerShdw>
          </a:effectLst>
        </p:spPr>
      </p:pic>
      <p:pic>
        <p:nvPicPr>
          <p:cNvPr id="347" name="Google Shape;347;p40"/>
          <p:cNvPicPr preferRelativeResize="0"/>
          <p:nvPr/>
        </p:nvPicPr>
        <p:blipFill>
          <a:blip r:embed="rId5">
            <a:alphaModFix/>
          </a:blip>
          <a:stretch>
            <a:fillRect/>
          </a:stretch>
        </p:blipFill>
        <p:spPr>
          <a:xfrm>
            <a:off x="6061500" y="1851425"/>
            <a:ext cx="2902501" cy="2572074"/>
          </a:xfrm>
          <a:prstGeom prst="rect">
            <a:avLst/>
          </a:prstGeom>
          <a:noFill/>
          <a:ln>
            <a:noFill/>
          </a:ln>
          <a:effectLst>
            <a:outerShdw blurRad="57150" dist="114300" dir="3000000" algn="bl" rotWithShape="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232500" y="243950"/>
            <a:ext cx="8551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sz="3133">
                <a:latin typeface="Malgun Gothic"/>
                <a:ea typeface="Malgun Gothic"/>
                <a:cs typeface="Malgun Gothic"/>
                <a:sym typeface="Malgun Gothic"/>
              </a:rPr>
              <a:t>자치구별 창업 예측 - </a:t>
            </a:r>
            <a:r>
              <a:rPr lang="ko" sz="2244">
                <a:latin typeface="Malgun Gothic"/>
                <a:ea typeface="Malgun Gothic"/>
                <a:cs typeface="Malgun Gothic"/>
                <a:sym typeface="Malgun Gothic"/>
              </a:rPr>
              <a:t>10/30년동안 평균 영업기간</a:t>
            </a:r>
            <a:r>
              <a:rPr lang="ko"/>
              <a:t> </a:t>
            </a:r>
            <a:endParaRPr/>
          </a:p>
          <a:p>
            <a:pPr marL="0" lvl="0" indent="0" algn="l" rtl="0">
              <a:spcBef>
                <a:spcPts val="0"/>
              </a:spcBef>
              <a:spcAft>
                <a:spcPts val="0"/>
              </a:spcAft>
              <a:buNone/>
            </a:pPr>
            <a:endParaRPr/>
          </a:p>
        </p:txBody>
      </p:sp>
      <p:sp>
        <p:nvSpPr>
          <p:cNvPr id="353" name="Google Shape;353;p41"/>
          <p:cNvSpPr txBox="1"/>
          <p:nvPr/>
        </p:nvSpPr>
        <p:spPr>
          <a:xfrm>
            <a:off x="1153938" y="959063"/>
            <a:ext cx="23721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Malgun Gothic"/>
                <a:ea typeface="Malgun Gothic"/>
                <a:cs typeface="Malgun Gothic"/>
                <a:sym typeface="Malgun Gothic"/>
              </a:rPr>
              <a:t>최근 10년간 평균 영업기간</a:t>
            </a:r>
            <a:r>
              <a:rPr lang="ko"/>
              <a:t> </a:t>
            </a:r>
            <a:endParaRPr/>
          </a:p>
        </p:txBody>
      </p:sp>
      <p:pic>
        <p:nvPicPr>
          <p:cNvPr id="354" name="Google Shape;354;p41"/>
          <p:cNvPicPr preferRelativeResize="0"/>
          <p:nvPr/>
        </p:nvPicPr>
        <p:blipFill>
          <a:blip r:embed="rId3">
            <a:alphaModFix/>
          </a:blip>
          <a:stretch>
            <a:fillRect/>
          </a:stretch>
        </p:blipFill>
        <p:spPr>
          <a:xfrm>
            <a:off x="360000" y="1500175"/>
            <a:ext cx="3960000" cy="3282600"/>
          </a:xfrm>
          <a:prstGeom prst="rect">
            <a:avLst/>
          </a:prstGeom>
          <a:noFill/>
          <a:ln>
            <a:noFill/>
          </a:ln>
          <a:effectLst>
            <a:outerShdw blurRad="57150" dist="114300" dir="3000000" algn="bl" rotWithShape="0">
              <a:srgbClr val="000000">
                <a:alpha val="50000"/>
              </a:srgbClr>
            </a:outerShdw>
          </a:effectLst>
        </p:spPr>
      </p:pic>
      <p:pic>
        <p:nvPicPr>
          <p:cNvPr id="355" name="Google Shape;355;p41"/>
          <p:cNvPicPr preferRelativeResize="0"/>
          <p:nvPr/>
        </p:nvPicPr>
        <p:blipFill>
          <a:blip r:embed="rId4">
            <a:alphaModFix/>
          </a:blip>
          <a:stretch>
            <a:fillRect/>
          </a:stretch>
        </p:blipFill>
        <p:spPr>
          <a:xfrm>
            <a:off x="4839125" y="1500175"/>
            <a:ext cx="3944875" cy="3282600"/>
          </a:xfrm>
          <a:prstGeom prst="rect">
            <a:avLst/>
          </a:prstGeom>
          <a:noFill/>
          <a:ln>
            <a:noFill/>
          </a:ln>
          <a:effectLst>
            <a:outerShdw blurRad="57150" dist="114300" dir="3000000" algn="bl" rotWithShape="0">
              <a:srgbClr val="000000">
                <a:alpha val="50000"/>
              </a:srgbClr>
            </a:outerShdw>
          </a:effectLst>
        </p:spPr>
      </p:pic>
      <p:sp>
        <p:nvSpPr>
          <p:cNvPr id="356" name="Google Shape;356;p41"/>
          <p:cNvSpPr txBox="1"/>
          <p:nvPr/>
        </p:nvSpPr>
        <p:spPr>
          <a:xfrm>
            <a:off x="5625500" y="959063"/>
            <a:ext cx="23721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Malgun Gothic"/>
                <a:ea typeface="Malgun Gothic"/>
                <a:cs typeface="Malgun Gothic"/>
                <a:sym typeface="Malgun Gothic"/>
              </a:rPr>
              <a:t>최근 30년간 평균 영업기간</a:t>
            </a:r>
            <a:r>
              <a:rPr lang="ko"/>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263400" y="243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ko" sz="2820">
                <a:latin typeface="Malgun Gothic"/>
                <a:ea typeface="Malgun Gothic"/>
                <a:cs typeface="Malgun Gothic"/>
                <a:sym typeface="Malgun Gothic"/>
              </a:rPr>
              <a:t>우리 팀의 최종 목표?</a:t>
            </a:r>
            <a:endParaRPr sz="2820">
              <a:latin typeface="Malgun Gothic"/>
              <a:ea typeface="Malgun Gothic"/>
              <a:cs typeface="Malgun Gothic"/>
              <a:sym typeface="Malgun Gothic"/>
            </a:endParaRPr>
          </a:p>
        </p:txBody>
      </p:sp>
      <p:pic>
        <p:nvPicPr>
          <p:cNvPr id="75" name="Google Shape;75;p15"/>
          <p:cNvPicPr preferRelativeResize="0"/>
          <p:nvPr/>
        </p:nvPicPr>
        <p:blipFill>
          <a:blip r:embed="rId3">
            <a:alphaModFix/>
          </a:blip>
          <a:stretch>
            <a:fillRect/>
          </a:stretch>
        </p:blipFill>
        <p:spPr>
          <a:xfrm>
            <a:off x="4803338" y="359994"/>
            <a:ext cx="3455275" cy="1508700"/>
          </a:xfrm>
          <a:prstGeom prst="rect">
            <a:avLst/>
          </a:prstGeom>
          <a:noFill/>
          <a:ln>
            <a:noFill/>
          </a:ln>
        </p:spPr>
      </p:pic>
      <p:pic>
        <p:nvPicPr>
          <p:cNvPr id="76" name="Google Shape;76;p15"/>
          <p:cNvPicPr preferRelativeResize="0"/>
          <p:nvPr/>
        </p:nvPicPr>
        <p:blipFill>
          <a:blip r:embed="rId4">
            <a:alphaModFix/>
          </a:blip>
          <a:stretch>
            <a:fillRect/>
          </a:stretch>
        </p:blipFill>
        <p:spPr>
          <a:xfrm>
            <a:off x="16111513" y="1824850"/>
            <a:ext cx="2725500" cy="2095500"/>
          </a:xfrm>
          <a:prstGeom prst="rect">
            <a:avLst/>
          </a:prstGeom>
          <a:noFill/>
          <a:ln>
            <a:noFill/>
          </a:ln>
        </p:spPr>
      </p:pic>
      <p:pic>
        <p:nvPicPr>
          <p:cNvPr id="77" name="Google Shape;77;p15"/>
          <p:cNvPicPr preferRelativeResize="0"/>
          <p:nvPr/>
        </p:nvPicPr>
        <p:blipFill>
          <a:blip r:embed="rId4">
            <a:alphaModFix/>
          </a:blip>
          <a:stretch>
            <a:fillRect/>
          </a:stretch>
        </p:blipFill>
        <p:spPr>
          <a:xfrm>
            <a:off x="225300" y="2441225"/>
            <a:ext cx="2725500" cy="2354575"/>
          </a:xfrm>
          <a:prstGeom prst="rect">
            <a:avLst/>
          </a:prstGeom>
          <a:noFill/>
          <a:ln>
            <a:noFill/>
          </a:ln>
        </p:spPr>
      </p:pic>
      <p:pic>
        <p:nvPicPr>
          <p:cNvPr id="78" name="Google Shape;78;p15"/>
          <p:cNvPicPr preferRelativeResize="0"/>
          <p:nvPr/>
        </p:nvPicPr>
        <p:blipFill>
          <a:blip r:embed="rId5">
            <a:alphaModFix/>
          </a:blip>
          <a:stretch>
            <a:fillRect/>
          </a:stretch>
        </p:blipFill>
        <p:spPr>
          <a:xfrm>
            <a:off x="3237012" y="2549800"/>
            <a:ext cx="2725500" cy="2246000"/>
          </a:xfrm>
          <a:prstGeom prst="rect">
            <a:avLst/>
          </a:prstGeom>
          <a:noFill/>
          <a:ln>
            <a:noFill/>
          </a:ln>
        </p:spPr>
      </p:pic>
      <p:pic>
        <p:nvPicPr>
          <p:cNvPr id="79" name="Google Shape;79;p15"/>
          <p:cNvPicPr preferRelativeResize="0"/>
          <p:nvPr/>
        </p:nvPicPr>
        <p:blipFill>
          <a:blip r:embed="rId6">
            <a:alphaModFix/>
          </a:blip>
          <a:stretch>
            <a:fillRect/>
          </a:stretch>
        </p:blipFill>
        <p:spPr>
          <a:xfrm>
            <a:off x="6248725" y="2593625"/>
            <a:ext cx="2655475" cy="2095500"/>
          </a:xfrm>
          <a:prstGeom prst="rect">
            <a:avLst/>
          </a:prstGeom>
          <a:noFill/>
          <a:ln>
            <a:noFill/>
          </a:ln>
        </p:spPr>
      </p:pic>
      <p:sp>
        <p:nvSpPr>
          <p:cNvPr id="80" name="Google Shape;80;p15"/>
          <p:cNvSpPr txBox="1"/>
          <p:nvPr/>
        </p:nvSpPr>
        <p:spPr>
          <a:xfrm>
            <a:off x="623400" y="1375800"/>
            <a:ext cx="2157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200">
                <a:latin typeface="Malgun Gothic"/>
                <a:ea typeface="Malgun Gothic"/>
                <a:cs typeface="Malgun Gothic"/>
                <a:sym typeface="Malgun Gothic"/>
              </a:rPr>
              <a:t>To 예비창업자</a:t>
            </a:r>
            <a:endParaRPr sz="2200">
              <a:latin typeface="Malgun Gothic"/>
              <a:ea typeface="Malgun Gothic"/>
              <a:cs typeface="Malgun Gothic"/>
              <a:sym typeface="Malgun Gothic"/>
            </a:endParaRPr>
          </a:p>
        </p:txBody>
      </p:sp>
      <p:sp>
        <p:nvSpPr>
          <p:cNvPr id="81" name="Google Shape;81;p15"/>
          <p:cNvSpPr txBox="1"/>
          <p:nvPr/>
        </p:nvSpPr>
        <p:spPr>
          <a:xfrm>
            <a:off x="720000" y="2319900"/>
            <a:ext cx="167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2" name="Google Shape;82;p15"/>
          <p:cNvSpPr txBox="1"/>
          <p:nvPr/>
        </p:nvSpPr>
        <p:spPr>
          <a:xfrm>
            <a:off x="819150" y="2104500"/>
            <a:ext cx="1842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b="1">
                <a:solidFill>
                  <a:schemeClr val="dk2"/>
                </a:solidFill>
                <a:latin typeface="Malgun Gothic"/>
                <a:ea typeface="Malgun Gothic"/>
                <a:cs typeface="Malgun Gothic"/>
                <a:sym typeface="Malgun Gothic"/>
              </a:rPr>
              <a:t>스텝1</a:t>
            </a:r>
            <a:r>
              <a:rPr lang="ko" sz="1800">
                <a:solidFill>
                  <a:schemeClr val="dk2"/>
                </a:solidFill>
                <a:latin typeface="Malgun Gothic"/>
                <a:ea typeface="Malgun Gothic"/>
                <a:cs typeface="Malgun Gothic"/>
                <a:sym typeface="Malgun Gothic"/>
              </a:rPr>
              <a:t> 외식업종</a:t>
            </a:r>
            <a:endParaRPr sz="1800">
              <a:solidFill>
                <a:schemeClr val="dk2"/>
              </a:solidFill>
              <a:latin typeface="Malgun Gothic"/>
              <a:ea typeface="Malgun Gothic"/>
              <a:cs typeface="Malgun Gothic"/>
              <a:sym typeface="Malgun Gothic"/>
            </a:endParaRPr>
          </a:p>
        </p:txBody>
      </p:sp>
      <p:sp>
        <p:nvSpPr>
          <p:cNvPr id="83" name="Google Shape;83;p15"/>
          <p:cNvSpPr txBox="1"/>
          <p:nvPr/>
        </p:nvSpPr>
        <p:spPr>
          <a:xfrm>
            <a:off x="3760050" y="2104500"/>
            <a:ext cx="167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b="1">
                <a:solidFill>
                  <a:schemeClr val="dk2"/>
                </a:solidFill>
                <a:latin typeface="Malgun Gothic"/>
                <a:ea typeface="Malgun Gothic"/>
                <a:cs typeface="Malgun Gothic"/>
                <a:sym typeface="Malgun Gothic"/>
              </a:rPr>
              <a:t>스텝2</a:t>
            </a:r>
            <a:r>
              <a:rPr lang="ko" sz="1800">
                <a:solidFill>
                  <a:schemeClr val="dk2"/>
                </a:solidFill>
                <a:latin typeface="Malgun Gothic"/>
                <a:ea typeface="Malgun Gothic"/>
                <a:cs typeface="Malgun Gothic"/>
                <a:sym typeface="Malgun Gothic"/>
              </a:rPr>
              <a:t> 자치구</a:t>
            </a:r>
            <a:endParaRPr sz="1800">
              <a:solidFill>
                <a:schemeClr val="dk2"/>
              </a:solidFill>
              <a:latin typeface="Malgun Gothic"/>
              <a:ea typeface="Malgun Gothic"/>
              <a:cs typeface="Malgun Gothic"/>
              <a:sym typeface="Malgun Gothic"/>
            </a:endParaRPr>
          </a:p>
        </p:txBody>
      </p:sp>
      <p:sp>
        <p:nvSpPr>
          <p:cNvPr id="84" name="Google Shape;84;p15"/>
          <p:cNvSpPr txBox="1"/>
          <p:nvPr/>
        </p:nvSpPr>
        <p:spPr>
          <a:xfrm>
            <a:off x="6864155" y="2104500"/>
            <a:ext cx="152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b="1">
                <a:solidFill>
                  <a:schemeClr val="dk2"/>
                </a:solidFill>
                <a:latin typeface="Malgun Gothic"/>
                <a:ea typeface="Malgun Gothic"/>
                <a:cs typeface="Malgun Gothic"/>
                <a:sym typeface="Malgun Gothic"/>
              </a:rPr>
              <a:t>스텝3</a:t>
            </a:r>
            <a:r>
              <a:rPr lang="ko" sz="1800">
                <a:solidFill>
                  <a:schemeClr val="dk2"/>
                </a:solidFill>
                <a:latin typeface="Malgun Gothic"/>
                <a:ea typeface="Malgun Gothic"/>
                <a:cs typeface="Malgun Gothic"/>
                <a:sym typeface="Malgun Gothic"/>
              </a:rPr>
              <a:t> 분기</a:t>
            </a:r>
            <a:endParaRPr sz="1800">
              <a:solidFill>
                <a:schemeClr val="dk2"/>
              </a:solidFill>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2"/>
          <p:cNvSpPr txBox="1">
            <a:spLocks noGrp="1"/>
          </p:cNvSpPr>
          <p:nvPr>
            <p:ph type="title"/>
          </p:nvPr>
        </p:nvSpPr>
        <p:spPr>
          <a:xfrm>
            <a:off x="246663" y="232825"/>
            <a:ext cx="8456700" cy="543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sz="3133">
                <a:latin typeface="Malgun Gothic"/>
                <a:ea typeface="Malgun Gothic"/>
                <a:cs typeface="Malgun Gothic"/>
                <a:sym typeface="Malgun Gothic"/>
              </a:rPr>
              <a:t>분기별 창업 예측</a:t>
            </a:r>
            <a:r>
              <a:rPr lang="ko"/>
              <a:t> </a:t>
            </a:r>
            <a:endParaRPr/>
          </a:p>
          <a:p>
            <a:pPr marL="0" lvl="0" indent="0" algn="l" rtl="0">
              <a:spcBef>
                <a:spcPts val="0"/>
              </a:spcBef>
              <a:spcAft>
                <a:spcPts val="0"/>
              </a:spcAft>
              <a:buNone/>
            </a:pPr>
            <a:endParaRPr/>
          </a:p>
        </p:txBody>
      </p:sp>
      <p:sp>
        <p:nvSpPr>
          <p:cNvPr id="362" name="Google Shape;362;p42"/>
          <p:cNvSpPr txBox="1">
            <a:spLocks noGrp="1"/>
          </p:cNvSpPr>
          <p:nvPr>
            <p:ph type="body" idx="1"/>
          </p:nvPr>
        </p:nvSpPr>
        <p:spPr>
          <a:xfrm>
            <a:off x="246675" y="856513"/>
            <a:ext cx="7394100" cy="4659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ko" sz="8000">
                <a:latin typeface="Malgun Gothic"/>
                <a:ea typeface="Malgun Gothic"/>
                <a:cs typeface="Malgun Gothic"/>
                <a:sym typeface="Malgun Gothic"/>
              </a:rPr>
              <a:t>2분기에 가장 많이 개업하고, 3분기에 가장 많이 폐업한다.</a:t>
            </a:r>
            <a:endParaRPr sz="8000">
              <a:latin typeface="Malgun Gothic"/>
              <a:ea typeface="Malgun Gothic"/>
              <a:cs typeface="Malgun Gothic"/>
              <a:sym typeface="Malgun Gothic"/>
            </a:endParaRPr>
          </a:p>
          <a:p>
            <a:pPr marL="0" lvl="0" indent="0" algn="l" rtl="0">
              <a:spcBef>
                <a:spcPts val="1200"/>
              </a:spcBef>
              <a:spcAft>
                <a:spcPts val="1200"/>
              </a:spcAft>
              <a:buNone/>
            </a:pPr>
            <a:endParaRPr sz="2000"/>
          </a:p>
        </p:txBody>
      </p:sp>
      <p:sp>
        <p:nvSpPr>
          <p:cNvPr id="363" name="Google Shape;363;p42"/>
          <p:cNvSpPr txBox="1"/>
          <p:nvPr/>
        </p:nvSpPr>
        <p:spPr>
          <a:xfrm>
            <a:off x="4150950" y="1483175"/>
            <a:ext cx="8781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b="1">
                <a:latin typeface="Malgun Gothic"/>
                <a:ea typeface="Malgun Gothic"/>
                <a:cs typeface="Malgun Gothic"/>
                <a:sym typeface="Malgun Gothic"/>
              </a:rPr>
              <a:t>강남구</a:t>
            </a:r>
            <a:endParaRPr b="1">
              <a:latin typeface="Malgun Gothic"/>
              <a:ea typeface="Malgun Gothic"/>
              <a:cs typeface="Malgun Gothic"/>
              <a:sym typeface="Malgun Gothic"/>
            </a:endParaRPr>
          </a:p>
        </p:txBody>
      </p:sp>
      <p:sp>
        <p:nvSpPr>
          <p:cNvPr id="364" name="Google Shape;364;p42"/>
          <p:cNvSpPr txBox="1"/>
          <p:nvPr/>
        </p:nvSpPr>
        <p:spPr>
          <a:xfrm>
            <a:off x="6983688" y="1483175"/>
            <a:ext cx="8781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b="1">
                <a:latin typeface="Malgun Gothic"/>
                <a:ea typeface="Malgun Gothic"/>
                <a:cs typeface="Malgun Gothic"/>
                <a:sym typeface="Malgun Gothic"/>
              </a:rPr>
              <a:t>종로구</a:t>
            </a:r>
            <a:endParaRPr b="1">
              <a:latin typeface="Malgun Gothic"/>
              <a:ea typeface="Malgun Gothic"/>
              <a:cs typeface="Malgun Gothic"/>
              <a:sym typeface="Malgun Gothic"/>
            </a:endParaRPr>
          </a:p>
        </p:txBody>
      </p:sp>
      <p:pic>
        <p:nvPicPr>
          <p:cNvPr id="365" name="Google Shape;365;p42"/>
          <p:cNvPicPr preferRelativeResize="0"/>
          <p:nvPr/>
        </p:nvPicPr>
        <p:blipFill>
          <a:blip r:embed="rId3">
            <a:alphaModFix/>
          </a:blip>
          <a:stretch>
            <a:fillRect/>
          </a:stretch>
        </p:blipFill>
        <p:spPr>
          <a:xfrm>
            <a:off x="294475" y="1951075"/>
            <a:ext cx="2792275" cy="2622000"/>
          </a:xfrm>
          <a:prstGeom prst="rect">
            <a:avLst/>
          </a:prstGeom>
          <a:noFill/>
          <a:ln>
            <a:noFill/>
          </a:ln>
        </p:spPr>
      </p:pic>
      <p:pic>
        <p:nvPicPr>
          <p:cNvPr id="366" name="Google Shape;366;p42"/>
          <p:cNvPicPr preferRelativeResize="0"/>
          <p:nvPr/>
        </p:nvPicPr>
        <p:blipFill>
          <a:blip r:embed="rId4">
            <a:alphaModFix/>
          </a:blip>
          <a:stretch>
            <a:fillRect/>
          </a:stretch>
        </p:blipFill>
        <p:spPr>
          <a:xfrm>
            <a:off x="3219963" y="1881875"/>
            <a:ext cx="2792275" cy="2691200"/>
          </a:xfrm>
          <a:prstGeom prst="rect">
            <a:avLst/>
          </a:prstGeom>
          <a:noFill/>
          <a:ln>
            <a:noFill/>
          </a:ln>
        </p:spPr>
      </p:pic>
      <p:pic>
        <p:nvPicPr>
          <p:cNvPr id="367" name="Google Shape;367;p42"/>
          <p:cNvPicPr preferRelativeResize="0"/>
          <p:nvPr/>
        </p:nvPicPr>
        <p:blipFill>
          <a:blip r:embed="rId5">
            <a:alphaModFix/>
          </a:blip>
          <a:stretch>
            <a:fillRect/>
          </a:stretch>
        </p:blipFill>
        <p:spPr>
          <a:xfrm>
            <a:off x="6145450" y="1915575"/>
            <a:ext cx="2722501" cy="2622000"/>
          </a:xfrm>
          <a:prstGeom prst="rect">
            <a:avLst/>
          </a:prstGeom>
          <a:noFill/>
          <a:ln>
            <a:noFill/>
          </a:ln>
        </p:spPr>
      </p:pic>
      <p:sp>
        <p:nvSpPr>
          <p:cNvPr id="368" name="Google Shape;368;p42"/>
          <p:cNvSpPr txBox="1"/>
          <p:nvPr/>
        </p:nvSpPr>
        <p:spPr>
          <a:xfrm>
            <a:off x="1100788" y="1483175"/>
            <a:ext cx="950700" cy="3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 </a:t>
            </a:r>
            <a:r>
              <a:rPr lang="ko" b="1">
                <a:latin typeface="Malgun Gothic"/>
                <a:ea typeface="Malgun Gothic"/>
                <a:cs typeface="Malgun Gothic"/>
                <a:sym typeface="Malgun Gothic"/>
              </a:rPr>
              <a:t>서울시</a:t>
            </a:r>
            <a:endParaRPr b="1">
              <a:latin typeface="Malgun Gothic"/>
              <a:ea typeface="Malgun Gothic"/>
              <a:cs typeface="Malgun Gothic"/>
              <a:sym typeface="Malgun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3"/>
          <p:cNvSpPr txBox="1">
            <a:spLocks noGrp="1"/>
          </p:cNvSpPr>
          <p:nvPr>
            <p:ph type="title"/>
          </p:nvPr>
        </p:nvSpPr>
        <p:spPr>
          <a:xfrm>
            <a:off x="263400" y="243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ko" sz="2820">
                <a:latin typeface="Malgun Gothic"/>
                <a:ea typeface="Malgun Gothic"/>
                <a:cs typeface="Malgun Gothic"/>
                <a:sym typeface="Malgun Gothic"/>
              </a:rPr>
              <a:t>분기별 창업 예측</a:t>
            </a:r>
            <a:endParaRPr sz="2820">
              <a:latin typeface="Malgun Gothic"/>
              <a:ea typeface="Malgun Gothic"/>
              <a:cs typeface="Malgun Gothic"/>
              <a:sym typeface="Malgun Gothic"/>
            </a:endParaRPr>
          </a:p>
        </p:txBody>
      </p:sp>
      <p:sp>
        <p:nvSpPr>
          <p:cNvPr id="374" name="Google Shape;374;p43"/>
          <p:cNvSpPr txBox="1">
            <a:spLocks noGrp="1"/>
          </p:cNvSpPr>
          <p:nvPr>
            <p:ph type="body" idx="1"/>
          </p:nvPr>
        </p:nvSpPr>
        <p:spPr>
          <a:xfrm>
            <a:off x="311700" y="1732625"/>
            <a:ext cx="2980200" cy="28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000" b="1">
                <a:latin typeface="Malgun Gothic"/>
                <a:ea typeface="Malgun Gothic"/>
                <a:cs typeface="Malgun Gothic"/>
                <a:sym typeface="Malgun Gothic"/>
              </a:rPr>
              <a:t>분기별, 업종별, 매출</a:t>
            </a:r>
            <a:endParaRPr sz="2000" b="1">
              <a:latin typeface="Malgun Gothic"/>
              <a:ea typeface="Malgun Gothic"/>
              <a:cs typeface="Malgun Gothic"/>
              <a:sym typeface="Malgun Gothic"/>
            </a:endParaRPr>
          </a:p>
          <a:p>
            <a:pPr marL="0" lvl="0" indent="0" algn="l" rtl="0">
              <a:spcBef>
                <a:spcPts val="1200"/>
              </a:spcBef>
              <a:spcAft>
                <a:spcPts val="0"/>
              </a:spcAft>
              <a:buNone/>
            </a:pPr>
            <a:r>
              <a:rPr lang="ko">
                <a:latin typeface="Malgun Gothic"/>
                <a:ea typeface="Malgun Gothic"/>
                <a:cs typeface="Malgun Gothic"/>
                <a:sym typeface="Malgun Gothic"/>
              </a:rPr>
              <a:t>1분기 매출이 가장 낮고</a:t>
            </a:r>
            <a:endParaRPr>
              <a:latin typeface="Malgun Gothic"/>
              <a:ea typeface="Malgun Gothic"/>
              <a:cs typeface="Malgun Gothic"/>
              <a:sym typeface="Malgun Gothic"/>
            </a:endParaRPr>
          </a:p>
          <a:p>
            <a:pPr marL="0" lvl="0" indent="0" algn="l" rtl="0">
              <a:spcBef>
                <a:spcPts val="1200"/>
              </a:spcBef>
              <a:spcAft>
                <a:spcPts val="0"/>
              </a:spcAft>
              <a:buNone/>
            </a:pPr>
            <a:r>
              <a:rPr lang="ko">
                <a:latin typeface="Malgun Gothic"/>
                <a:ea typeface="Malgun Gothic"/>
                <a:cs typeface="Malgun Gothic"/>
                <a:sym typeface="Malgun Gothic"/>
              </a:rPr>
              <a:t>4분기 매출이 가장 높다</a:t>
            </a:r>
            <a:endParaRPr>
              <a:latin typeface="Malgun Gothic"/>
              <a:ea typeface="Malgun Gothic"/>
              <a:cs typeface="Malgun Gothic"/>
              <a:sym typeface="Malgun Gothic"/>
            </a:endParaRPr>
          </a:p>
          <a:p>
            <a:pPr marL="0" lvl="0" indent="0" algn="l" rtl="0">
              <a:spcBef>
                <a:spcPts val="1200"/>
              </a:spcBef>
              <a:spcAft>
                <a:spcPts val="0"/>
              </a:spcAft>
              <a:buNone/>
            </a:pPr>
            <a:r>
              <a:rPr lang="ko" sz="1200" b="1">
                <a:latin typeface="Malgun Gothic"/>
                <a:ea typeface="Malgun Gothic"/>
                <a:cs typeface="Malgun Gothic"/>
                <a:sym typeface="Malgun Gothic"/>
              </a:rPr>
              <a:t>*용산구 4분기 특이사항 있음</a:t>
            </a:r>
            <a:endParaRPr sz="1200" b="1">
              <a:latin typeface="Malgun Gothic"/>
              <a:ea typeface="Malgun Gothic"/>
              <a:cs typeface="Malgun Gothic"/>
              <a:sym typeface="Malgun Gothic"/>
            </a:endParaRPr>
          </a:p>
          <a:p>
            <a:pPr marL="0" lvl="0" indent="0" algn="l" rtl="0">
              <a:spcBef>
                <a:spcPts val="1200"/>
              </a:spcBef>
              <a:spcAft>
                <a:spcPts val="1200"/>
              </a:spcAft>
              <a:buNone/>
            </a:pPr>
            <a:endParaRPr/>
          </a:p>
        </p:txBody>
      </p:sp>
      <p:pic>
        <p:nvPicPr>
          <p:cNvPr id="375" name="Google Shape;375;p43"/>
          <p:cNvPicPr preferRelativeResize="0"/>
          <p:nvPr/>
        </p:nvPicPr>
        <p:blipFill>
          <a:blip r:embed="rId3">
            <a:alphaModFix/>
          </a:blip>
          <a:stretch>
            <a:fillRect/>
          </a:stretch>
        </p:blipFill>
        <p:spPr>
          <a:xfrm>
            <a:off x="3147050" y="906775"/>
            <a:ext cx="5753101" cy="3516725"/>
          </a:xfrm>
          <a:prstGeom prst="rect">
            <a:avLst/>
          </a:prstGeom>
          <a:noFill/>
          <a:ln>
            <a:noFill/>
          </a:ln>
        </p:spPr>
      </p:pic>
      <p:sp>
        <p:nvSpPr>
          <p:cNvPr id="376" name="Google Shape;376;p43"/>
          <p:cNvSpPr/>
          <p:nvPr/>
        </p:nvSpPr>
        <p:spPr>
          <a:xfrm>
            <a:off x="7805725" y="2430775"/>
            <a:ext cx="212700" cy="2138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4"/>
          <p:cNvSpPr txBox="1">
            <a:spLocks noGrp="1"/>
          </p:cNvSpPr>
          <p:nvPr>
            <p:ph type="title"/>
          </p:nvPr>
        </p:nvSpPr>
        <p:spPr>
          <a:xfrm>
            <a:off x="235500" y="224175"/>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483"/>
              <a:buFont typeface="Arial"/>
              <a:buNone/>
            </a:pPr>
            <a:r>
              <a:rPr lang="ko" sz="3100">
                <a:latin typeface="Malgun Gothic"/>
                <a:ea typeface="Malgun Gothic"/>
                <a:cs typeface="Malgun Gothic"/>
                <a:sym typeface="Malgun Gothic"/>
              </a:rPr>
              <a:t>머신러닝 모델링</a:t>
            </a:r>
            <a:r>
              <a:rPr lang="ko"/>
              <a:t> - </a:t>
            </a:r>
            <a:r>
              <a:rPr lang="ko" sz="2244">
                <a:latin typeface="Malgun Gothic"/>
                <a:ea typeface="Malgun Gothic"/>
                <a:cs typeface="Malgun Gothic"/>
                <a:sym typeface="Malgun Gothic"/>
              </a:rPr>
              <a:t>변수 선택</a:t>
            </a:r>
            <a:endParaRPr sz="2244">
              <a:latin typeface="Malgun Gothic"/>
              <a:ea typeface="Malgun Gothic"/>
              <a:cs typeface="Malgun Gothic"/>
              <a:sym typeface="Malgun Gothic"/>
            </a:endParaRPr>
          </a:p>
        </p:txBody>
      </p:sp>
      <p:sp>
        <p:nvSpPr>
          <p:cNvPr id="382" name="Google Shape;382;p44"/>
          <p:cNvSpPr txBox="1"/>
          <p:nvPr/>
        </p:nvSpPr>
        <p:spPr>
          <a:xfrm>
            <a:off x="364700" y="1133938"/>
            <a:ext cx="3000000" cy="36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ko" sz="1800" b="1">
                <a:solidFill>
                  <a:schemeClr val="dk1"/>
                </a:solidFill>
                <a:latin typeface="Malgun Gothic"/>
                <a:ea typeface="Malgun Gothic"/>
                <a:cs typeface="Malgun Gothic"/>
                <a:sym typeface="Malgun Gothic"/>
              </a:rPr>
              <a:t>독립변수 (X 값)</a:t>
            </a:r>
            <a:endParaRPr sz="1800" b="1">
              <a:solidFill>
                <a:schemeClr val="dk1"/>
              </a:solidFill>
              <a:latin typeface="Malgun Gothic"/>
              <a:ea typeface="Malgun Gothic"/>
              <a:cs typeface="Malgun Gothic"/>
              <a:sym typeface="Malgun Gothic"/>
            </a:endParaRPr>
          </a:p>
          <a:p>
            <a:pPr marL="457200" lvl="0" indent="-317500" algn="l" rtl="0">
              <a:lnSpc>
                <a:spcPct val="150000"/>
              </a:lnSpc>
              <a:spcBef>
                <a:spcPts val="100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구_번호</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최근10년영업기간</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건당_매출금액</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개업수</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폐업수</a:t>
            </a:r>
            <a:endParaRPr b="1">
              <a:solidFill>
                <a:schemeClr val="dk1"/>
              </a:solidFill>
              <a:latin typeface="Malgun Gothic"/>
              <a:ea typeface="Malgun Gothic"/>
              <a:cs typeface="Malgun Gothic"/>
              <a:sym typeface="Malgun Gothic"/>
            </a:endParaRPr>
          </a:p>
          <a:p>
            <a:pPr marL="0" lvl="0" indent="0" algn="l" rtl="0">
              <a:lnSpc>
                <a:spcPct val="115000"/>
              </a:lnSpc>
              <a:spcBef>
                <a:spcPts val="1000"/>
              </a:spcBef>
              <a:spcAft>
                <a:spcPts val="0"/>
              </a:spcAft>
              <a:buNone/>
            </a:pPr>
            <a:r>
              <a:rPr lang="ko" sz="1800" b="1">
                <a:solidFill>
                  <a:schemeClr val="dk1"/>
                </a:solidFill>
                <a:latin typeface="Malgun Gothic"/>
                <a:ea typeface="Malgun Gothic"/>
                <a:cs typeface="Malgun Gothic"/>
                <a:sym typeface="Malgun Gothic"/>
              </a:rPr>
              <a:t>종속변수(y 값)</a:t>
            </a:r>
            <a:endParaRPr sz="1800" b="1">
              <a:solidFill>
                <a:schemeClr val="dk1"/>
              </a:solidFill>
              <a:latin typeface="Malgun Gothic"/>
              <a:ea typeface="Malgun Gothic"/>
              <a:cs typeface="Malgun Gothic"/>
              <a:sym typeface="Malgun Gothic"/>
            </a:endParaRPr>
          </a:p>
          <a:p>
            <a:pPr marL="457200" lvl="0" indent="-317500" algn="l" rtl="0">
              <a:lnSpc>
                <a:spcPct val="150000"/>
              </a:lnSpc>
              <a:spcBef>
                <a:spcPts val="1000"/>
              </a:spcBef>
              <a:spcAft>
                <a:spcPts val="0"/>
              </a:spcAft>
              <a:buClr>
                <a:schemeClr val="dk1"/>
              </a:buClr>
              <a:buSzPts val="1400"/>
              <a:buFont typeface="Malgun Gothic"/>
              <a:buChar char="-"/>
            </a:pPr>
            <a:r>
              <a:rPr lang="ko" b="1">
                <a:solidFill>
                  <a:schemeClr val="dk1"/>
                </a:solidFill>
                <a:latin typeface="Malgun Gothic"/>
                <a:ea typeface="Malgun Gothic"/>
                <a:cs typeface="Malgun Gothic"/>
                <a:sym typeface="Malgun Gothic"/>
              </a:rPr>
              <a:t>매출등급01</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Char char="-"/>
            </a:pPr>
            <a:r>
              <a:rPr lang="ko" b="1">
                <a:solidFill>
                  <a:schemeClr val="accent1"/>
                </a:solidFill>
                <a:latin typeface="Malgun Gothic"/>
                <a:ea typeface="Malgun Gothic"/>
                <a:cs typeface="Malgun Gothic"/>
                <a:sym typeface="Malgun Gothic"/>
              </a:rPr>
              <a:t>25:75 비율</a:t>
            </a:r>
            <a:r>
              <a:rPr lang="ko" b="1">
                <a:solidFill>
                  <a:schemeClr val="dk1"/>
                </a:solidFill>
                <a:latin typeface="Malgun Gothic"/>
                <a:ea typeface="Malgun Gothic"/>
                <a:cs typeface="Malgun Gothic"/>
                <a:sym typeface="Malgun Gothic"/>
              </a:rPr>
              <a:t>로 좋음(1)/나쁨(0)으로 분류</a:t>
            </a:r>
            <a:endParaRPr b="1">
              <a:solidFill>
                <a:schemeClr val="dk1"/>
              </a:solidFill>
              <a:latin typeface="Malgun Gothic"/>
              <a:ea typeface="Malgun Gothic"/>
              <a:cs typeface="Malgun Gothic"/>
              <a:sym typeface="Malgun Gothic"/>
            </a:endParaRPr>
          </a:p>
        </p:txBody>
      </p:sp>
      <p:pic>
        <p:nvPicPr>
          <p:cNvPr id="383" name="Google Shape;383;p44"/>
          <p:cNvPicPr preferRelativeResize="0"/>
          <p:nvPr/>
        </p:nvPicPr>
        <p:blipFill>
          <a:blip r:embed="rId3">
            <a:alphaModFix/>
          </a:blip>
          <a:stretch>
            <a:fillRect/>
          </a:stretch>
        </p:blipFill>
        <p:spPr>
          <a:xfrm>
            <a:off x="4059700" y="1170000"/>
            <a:ext cx="4724301" cy="3612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5"/>
          <p:cNvSpPr txBox="1">
            <a:spLocks noGrp="1"/>
          </p:cNvSpPr>
          <p:nvPr>
            <p:ph type="title"/>
          </p:nvPr>
        </p:nvSpPr>
        <p:spPr>
          <a:xfrm>
            <a:off x="235500" y="231800"/>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머신러닝 모델링</a:t>
            </a:r>
            <a:r>
              <a:rPr lang="ko"/>
              <a:t> - </a:t>
            </a:r>
            <a:r>
              <a:rPr lang="ko" sz="2244">
                <a:latin typeface="Malgun Gothic"/>
                <a:ea typeface="Malgun Gothic"/>
                <a:cs typeface="Malgun Gothic"/>
                <a:sym typeface="Malgun Gothic"/>
              </a:rPr>
              <a:t>데이터 상관관계</a:t>
            </a:r>
            <a:endParaRPr sz="2244">
              <a:latin typeface="Malgun Gothic"/>
              <a:ea typeface="Malgun Gothic"/>
              <a:cs typeface="Malgun Gothic"/>
              <a:sym typeface="Malgun Gothic"/>
            </a:endParaRPr>
          </a:p>
        </p:txBody>
      </p:sp>
      <p:pic>
        <p:nvPicPr>
          <p:cNvPr id="389" name="Google Shape;389;p45"/>
          <p:cNvPicPr preferRelativeResize="0"/>
          <p:nvPr/>
        </p:nvPicPr>
        <p:blipFill>
          <a:blip r:embed="rId3">
            <a:alphaModFix/>
          </a:blip>
          <a:stretch>
            <a:fillRect/>
          </a:stretch>
        </p:blipFill>
        <p:spPr>
          <a:xfrm>
            <a:off x="4130375" y="1076025"/>
            <a:ext cx="4729951" cy="3706750"/>
          </a:xfrm>
          <a:prstGeom prst="rect">
            <a:avLst/>
          </a:prstGeom>
          <a:noFill/>
          <a:ln>
            <a:noFill/>
          </a:ln>
        </p:spPr>
      </p:pic>
      <p:pic>
        <p:nvPicPr>
          <p:cNvPr id="390" name="Google Shape;390;p45"/>
          <p:cNvPicPr preferRelativeResize="0"/>
          <p:nvPr/>
        </p:nvPicPr>
        <p:blipFill>
          <a:blip r:embed="rId4">
            <a:alphaModFix/>
          </a:blip>
          <a:stretch>
            <a:fillRect/>
          </a:stretch>
        </p:blipFill>
        <p:spPr>
          <a:xfrm>
            <a:off x="360000" y="1170000"/>
            <a:ext cx="3719150" cy="1710000"/>
          </a:xfrm>
          <a:prstGeom prst="rect">
            <a:avLst/>
          </a:prstGeom>
          <a:noFill/>
          <a:ln>
            <a:noFill/>
          </a:ln>
        </p:spPr>
      </p:pic>
      <p:pic>
        <p:nvPicPr>
          <p:cNvPr id="391" name="Google Shape;391;p45"/>
          <p:cNvPicPr preferRelativeResize="0"/>
          <p:nvPr/>
        </p:nvPicPr>
        <p:blipFill>
          <a:blip r:embed="rId5">
            <a:alphaModFix/>
          </a:blip>
          <a:stretch>
            <a:fillRect/>
          </a:stretch>
        </p:blipFill>
        <p:spPr>
          <a:xfrm>
            <a:off x="1223688" y="2880000"/>
            <a:ext cx="1991775" cy="1961250"/>
          </a:xfrm>
          <a:prstGeom prst="rect">
            <a:avLst/>
          </a:prstGeom>
          <a:noFill/>
          <a:ln>
            <a:noFill/>
          </a:ln>
        </p:spPr>
      </p:pic>
      <p:sp>
        <p:nvSpPr>
          <p:cNvPr id="392" name="Google Shape;392;p45"/>
          <p:cNvSpPr/>
          <p:nvPr/>
        </p:nvSpPr>
        <p:spPr>
          <a:xfrm>
            <a:off x="3594050" y="1246300"/>
            <a:ext cx="421500" cy="1611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1223700" y="1246300"/>
            <a:ext cx="2332500" cy="1611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6"/>
          <p:cNvSpPr txBox="1">
            <a:spLocks noGrp="1"/>
          </p:cNvSpPr>
          <p:nvPr>
            <p:ph type="title"/>
          </p:nvPr>
        </p:nvSpPr>
        <p:spPr>
          <a:xfrm>
            <a:off x="235500" y="224150"/>
            <a:ext cx="763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ko" sz="2820">
                <a:latin typeface="Malgun Gothic"/>
                <a:ea typeface="Malgun Gothic"/>
                <a:cs typeface="Malgun Gothic"/>
                <a:sym typeface="Malgun Gothic"/>
              </a:rPr>
              <a:t>모델 선정 고려사항 </a:t>
            </a:r>
            <a:endParaRPr sz="2820">
              <a:latin typeface="Malgun Gothic"/>
              <a:ea typeface="Malgun Gothic"/>
              <a:cs typeface="Malgun Gothic"/>
              <a:sym typeface="Malgun Gothic"/>
            </a:endParaRPr>
          </a:p>
        </p:txBody>
      </p:sp>
      <p:sp>
        <p:nvSpPr>
          <p:cNvPr id="399" name="Google Shape;399;p46"/>
          <p:cNvSpPr/>
          <p:nvPr/>
        </p:nvSpPr>
        <p:spPr>
          <a:xfrm>
            <a:off x="360000" y="1037850"/>
            <a:ext cx="4050000" cy="17667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ko" sz="1600" b="1">
                <a:solidFill>
                  <a:schemeClr val="dk1"/>
                </a:solidFill>
                <a:latin typeface="Malgun Gothic"/>
                <a:ea typeface="Malgun Gothic"/>
                <a:cs typeface="Malgun Gothic"/>
                <a:sym typeface="Malgun Gothic"/>
              </a:rPr>
              <a:t>1. 프로젝트 목표 </a:t>
            </a:r>
            <a:endParaRPr sz="1600">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Clr>
                <a:schemeClr val="dk1"/>
              </a:buClr>
              <a:buSzPts val="1100"/>
              <a:buFont typeface="Arial"/>
              <a:buNone/>
            </a:pPr>
            <a:r>
              <a:rPr lang="ko" b="1">
                <a:solidFill>
                  <a:schemeClr val="dk1"/>
                </a:solidFill>
                <a:latin typeface="Malgun Gothic"/>
                <a:ea typeface="Malgun Gothic"/>
                <a:cs typeface="Malgun Gothic"/>
                <a:sym typeface="Malgun Gothic"/>
              </a:rPr>
              <a:t>매출등급이 좋음(1) / 나쁨(0)을 예측</a:t>
            </a:r>
            <a:r>
              <a:rPr lang="ko">
                <a:solidFill>
                  <a:schemeClr val="dk1"/>
                </a:solidFill>
                <a:latin typeface="Malgun Gothic"/>
                <a:ea typeface="Malgun Gothic"/>
                <a:cs typeface="Malgun Gothic"/>
                <a:sym typeface="Malgun Gothic"/>
              </a:rPr>
              <a:t> </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Char char="-"/>
            </a:pPr>
            <a:r>
              <a:rPr lang="ko" b="1">
                <a:solidFill>
                  <a:schemeClr val="dk1"/>
                </a:solidFill>
                <a:latin typeface="Malgun Gothic"/>
                <a:ea typeface="Malgun Gothic"/>
                <a:cs typeface="Malgun Gothic"/>
                <a:sym typeface="Malgun Gothic"/>
              </a:rPr>
              <a:t>이진 분류</a:t>
            </a:r>
            <a:r>
              <a:rPr lang="ko">
                <a:solidFill>
                  <a:schemeClr val="dk1"/>
                </a:solidFill>
                <a:latin typeface="Malgun Gothic"/>
                <a:ea typeface="Malgun Gothic"/>
                <a:cs typeface="Malgun Gothic"/>
                <a:sym typeface="Malgun Gothic"/>
              </a:rPr>
              <a:t>에 적합한 모델 선정</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accent1"/>
              </a:buClr>
              <a:buSzPts val="1400"/>
              <a:buFont typeface="Malgun Gothic"/>
              <a:buChar char="-"/>
            </a:pPr>
            <a:r>
              <a:rPr lang="ko" b="1">
                <a:solidFill>
                  <a:schemeClr val="accent1"/>
                </a:solidFill>
                <a:latin typeface="Malgun Gothic"/>
                <a:ea typeface="Malgun Gothic"/>
                <a:cs typeface="Malgun Gothic"/>
                <a:sym typeface="Malgun Gothic"/>
              </a:rPr>
              <a:t>로지스틱 회귀, 서포트 벡터머신, 결정트리, 랜덤포레스트, XGBoost</a:t>
            </a:r>
            <a:endParaRPr b="1">
              <a:solidFill>
                <a:schemeClr val="accent1"/>
              </a:solidFill>
              <a:latin typeface="Malgun Gothic"/>
              <a:ea typeface="Malgun Gothic"/>
              <a:cs typeface="Malgun Gothic"/>
              <a:sym typeface="Malgun Gothic"/>
            </a:endParaRPr>
          </a:p>
        </p:txBody>
      </p:sp>
      <p:sp>
        <p:nvSpPr>
          <p:cNvPr id="400" name="Google Shape;400;p46"/>
          <p:cNvSpPr/>
          <p:nvPr/>
        </p:nvSpPr>
        <p:spPr>
          <a:xfrm>
            <a:off x="360000" y="3047525"/>
            <a:ext cx="4050000" cy="1731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ko" sz="1600" b="1">
                <a:solidFill>
                  <a:schemeClr val="dk1"/>
                </a:solidFill>
                <a:latin typeface="Malgun Gothic"/>
                <a:ea typeface="Malgun Gothic"/>
                <a:cs typeface="Malgun Gothic"/>
                <a:sym typeface="Malgun Gothic"/>
              </a:rPr>
              <a:t>2.데이터의 특성</a:t>
            </a:r>
            <a:endParaRPr sz="1600">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Char char="-"/>
            </a:pPr>
            <a:r>
              <a:rPr lang="ko" b="1">
                <a:solidFill>
                  <a:schemeClr val="dk1"/>
                </a:solidFill>
                <a:latin typeface="Malgun Gothic"/>
                <a:ea typeface="Malgun Gothic"/>
                <a:cs typeface="Malgun Gothic"/>
                <a:sym typeface="Malgun Gothic"/>
              </a:rPr>
              <a:t>1000개의 적은 샘플 데이터</a:t>
            </a:r>
            <a:r>
              <a:rPr lang="ko">
                <a:solidFill>
                  <a:schemeClr val="dk1"/>
                </a:solidFill>
                <a:latin typeface="Malgun Gothic"/>
                <a:ea typeface="Malgun Gothic"/>
                <a:cs typeface="Malgun Gothic"/>
                <a:sym typeface="Malgun Gothic"/>
              </a:rPr>
              <a:t>에 적절한 모델 선택</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accent1"/>
              </a:buClr>
              <a:buSzPts val="1400"/>
              <a:buFont typeface="Malgun Gothic"/>
              <a:buChar char="-"/>
            </a:pPr>
            <a:r>
              <a:rPr lang="ko" b="1">
                <a:solidFill>
                  <a:schemeClr val="accent1"/>
                </a:solidFill>
                <a:latin typeface="Malgun Gothic"/>
                <a:ea typeface="Malgun Gothic"/>
                <a:cs typeface="Malgun Gothic"/>
                <a:sym typeface="Malgun Gothic"/>
              </a:rPr>
              <a:t>로지스틱 회귀, 서포트 벡터머신</a:t>
            </a:r>
            <a:endParaRPr b="1">
              <a:solidFill>
                <a:schemeClr val="accent1"/>
              </a:solidFill>
              <a:latin typeface="Malgun Gothic"/>
              <a:ea typeface="Malgun Gothic"/>
              <a:cs typeface="Malgun Gothic"/>
              <a:sym typeface="Malgun Gothic"/>
            </a:endParaRPr>
          </a:p>
        </p:txBody>
      </p:sp>
      <p:sp>
        <p:nvSpPr>
          <p:cNvPr id="401" name="Google Shape;401;p46"/>
          <p:cNvSpPr/>
          <p:nvPr/>
        </p:nvSpPr>
        <p:spPr>
          <a:xfrm>
            <a:off x="6272400" y="1890375"/>
            <a:ext cx="2457600" cy="17667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ko" sz="1600" b="1">
                <a:solidFill>
                  <a:schemeClr val="dk1"/>
                </a:solidFill>
                <a:latin typeface="Malgun Gothic"/>
                <a:ea typeface="Malgun Gothic"/>
                <a:cs typeface="Malgun Gothic"/>
                <a:sym typeface="Malgun Gothic"/>
              </a:rPr>
              <a:t>3.설명력이 좋은 모델 선정</a:t>
            </a:r>
            <a:endParaRPr sz="1600"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accent1"/>
              </a:buClr>
              <a:buSzPts val="1400"/>
              <a:buFont typeface="Malgun Gothic"/>
              <a:buChar char="-"/>
            </a:pPr>
            <a:r>
              <a:rPr lang="ko" b="1">
                <a:solidFill>
                  <a:schemeClr val="accent1"/>
                </a:solidFill>
                <a:latin typeface="Malgun Gothic"/>
                <a:ea typeface="Malgun Gothic"/>
                <a:cs typeface="Malgun Gothic"/>
                <a:sym typeface="Malgun Gothic"/>
              </a:rPr>
              <a:t>로지스틱 회귀</a:t>
            </a:r>
            <a:endParaRPr b="1">
              <a:solidFill>
                <a:schemeClr val="accent1"/>
              </a:solidFill>
              <a:latin typeface="Malgun Gothic"/>
              <a:ea typeface="Malgun Gothic"/>
              <a:cs typeface="Malgun Gothic"/>
              <a:sym typeface="Malgun Gothic"/>
            </a:endParaRPr>
          </a:p>
        </p:txBody>
      </p:sp>
      <p:sp>
        <p:nvSpPr>
          <p:cNvPr id="402" name="Google Shape;402;p46"/>
          <p:cNvSpPr/>
          <p:nvPr/>
        </p:nvSpPr>
        <p:spPr>
          <a:xfrm>
            <a:off x="4967700" y="2659150"/>
            <a:ext cx="747000" cy="533700"/>
          </a:xfrm>
          <a:prstGeom prst="rightArrow">
            <a:avLst>
              <a:gd name="adj1" fmla="val 50000"/>
              <a:gd name="adj2" fmla="val 50000"/>
            </a:avLst>
          </a:prstGeom>
          <a:solidFill>
            <a:srgbClr val="FFE59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7"/>
          <p:cNvSpPr txBox="1">
            <a:spLocks noGrp="1"/>
          </p:cNvSpPr>
          <p:nvPr>
            <p:ph type="title"/>
          </p:nvPr>
        </p:nvSpPr>
        <p:spPr>
          <a:xfrm>
            <a:off x="250750" y="231800"/>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모델 프로세스</a:t>
            </a:r>
            <a:r>
              <a:rPr lang="ko"/>
              <a:t> </a:t>
            </a:r>
            <a:endParaRPr/>
          </a:p>
        </p:txBody>
      </p:sp>
      <p:sp>
        <p:nvSpPr>
          <p:cNvPr id="408" name="Google Shape;408;p47"/>
          <p:cNvSpPr txBox="1"/>
          <p:nvPr/>
        </p:nvSpPr>
        <p:spPr>
          <a:xfrm>
            <a:off x="511300" y="2876000"/>
            <a:ext cx="8211600" cy="2016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Malgun Gothic"/>
              <a:buChar char="-"/>
            </a:pPr>
            <a:r>
              <a:rPr lang="ko" b="1">
                <a:latin typeface="Malgun Gothic"/>
                <a:ea typeface="Malgun Gothic"/>
                <a:cs typeface="Malgun Gothic"/>
                <a:sym typeface="Malgun Gothic"/>
              </a:rPr>
              <a:t>훈련데이터/ 테스트 데이터 분할 (</a:t>
            </a:r>
            <a:r>
              <a:rPr lang="ko" b="1">
                <a:solidFill>
                  <a:schemeClr val="accent1"/>
                </a:solidFill>
                <a:latin typeface="Malgun Gothic"/>
                <a:ea typeface="Malgun Gothic"/>
                <a:cs typeface="Malgun Gothic"/>
                <a:sym typeface="Malgun Gothic"/>
              </a:rPr>
              <a:t>훈련:800개,  테스트: 200개</a:t>
            </a:r>
            <a:r>
              <a:rPr lang="ko" b="1">
                <a:latin typeface="Malgun Gothic"/>
                <a:ea typeface="Malgun Gothic"/>
                <a:cs typeface="Malgun Gothic"/>
                <a:sym typeface="Malgun Gothic"/>
              </a:rPr>
              <a:t>)</a:t>
            </a:r>
            <a:r>
              <a:rPr lang="ko" b="1">
                <a:solidFill>
                  <a:schemeClr val="dk1"/>
                </a:solidFill>
                <a:latin typeface="Malgun Gothic"/>
                <a:ea typeface="Malgun Gothic"/>
                <a:cs typeface="Malgun Gothic"/>
                <a:sym typeface="Malgun Gothic"/>
              </a:rPr>
              <a:t> </a:t>
            </a: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ko" b="1">
                <a:solidFill>
                  <a:schemeClr val="dk1"/>
                </a:solidFill>
                <a:latin typeface="Malgun Gothic"/>
                <a:ea typeface="Malgun Gothic"/>
                <a:cs typeface="Malgun Gothic"/>
                <a:sym typeface="Malgun Gothic"/>
              </a:rPr>
              <a:t>정규화(StandardScaler) - </a:t>
            </a:r>
            <a:r>
              <a:rPr lang="ko" b="1">
                <a:solidFill>
                  <a:schemeClr val="accent1"/>
                </a:solidFill>
                <a:latin typeface="Malgun Gothic"/>
                <a:ea typeface="Malgun Gothic"/>
                <a:cs typeface="Malgun Gothic"/>
                <a:sym typeface="Malgun Gothic"/>
              </a:rPr>
              <a:t>각 변수를 평균 0, 표준편차 1로 정규화</a:t>
            </a:r>
            <a:endParaRPr b="1">
              <a:solidFill>
                <a:schemeClr val="accent1"/>
              </a:solidFill>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ko" b="1">
                <a:latin typeface="Malgun Gothic"/>
                <a:ea typeface="Malgun Gothic"/>
                <a:cs typeface="Malgun Gothic"/>
                <a:sym typeface="Malgun Gothic"/>
              </a:rPr>
              <a:t>모델 훈련 : 로지스틱 회귀 - </a:t>
            </a:r>
            <a:r>
              <a:rPr lang="ko" b="1">
                <a:solidFill>
                  <a:schemeClr val="accent1"/>
                </a:solidFill>
                <a:latin typeface="Malgun Gothic"/>
                <a:ea typeface="Malgun Gothic"/>
                <a:cs typeface="Malgun Gothic"/>
                <a:sym typeface="Malgun Gothic"/>
              </a:rPr>
              <a:t>각 변수의 영향력</a:t>
            </a:r>
            <a:r>
              <a:rPr lang="ko" b="1">
                <a:latin typeface="Malgun Gothic"/>
                <a:ea typeface="Malgun Gothic"/>
                <a:cs typeface="Malgun Gothic"/>
                <a:sym typeface="Malgun Gothic"/>
              </a:rPr>
              <a:t> 파악 가능</a:t>
            </a:r>
            <a:endParaRPr b="1">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ko" b="1">
                <a:latin typeface="Malgun Gothic"/>
                <a:ea typeface="Malgun Gothic"/>
                <a:cs typeface="Malgun Gothic"/>
                <a:sym typeface="Malgun Gothic"/>
              </a:rPr>
              <a:t>모델 </a:t>
            </a:r>
            <a:r>
              <a:rPr lang="ko" b="1">
                <a:solidFill>
                  <a:schemeClr val="accent1"/>
                </a:solidFill>
                <a:latin typeface="Malgun Gothic"/>
                <a:ea typeface="Malgun Gothic"/>
                <a:cs typeface="Malgun Gothic"/>
                <a:sym typeface="Malgun Gothic"/>
              </a:rPr>
              <a:t>예측 정확도</a:t>
            </a:r>
            <a:r>
              <a:rPr lang="ko" b="1">
                <a:latin typeface="Malgun Gothic"/>
                <a:ea typeface="Malgun Gothic"/>
                <a:cs typeface="Malgun Gothic"/>
                <a:sym typeface="Malgun Gothic"/>
              </a:rPr>
              <a:t> 확인</a:t>
            </a:r>
            <a:endParaRPr b="1">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ko" b="1">
                <a:latin typeface="Malgun Gothic"/>
                <a:ea typeface="Malgun Gothic"/>
                <a:cs typeface="Malgun Gothic"/>
                <a:sym typeface="Malgun Gothic"/>
              </a:rPr>
              <a:t>모델 평가(3가지): </a:t>
            </a:r>
            <a:r>
              <a:rPr lang="ko" b="1">
                <a:solidFill>
                  <a:schemeClr val="accent1"/>
                </a:solidFill>
                <a:latin typeface="Malgun Gothic"/>
                <a:ea typeface="Malgun Gothic"/>
                <a:cs typeface="Malgun Gothic"/>
                <a:sym typeface="Malgun Gothic"/>
              </a:rPr>
              <a:t>Confusion Matrix(혼동행렬), ROC곡선, 교차 검증(Cross-Validation)</a:t>
            </a:r>
            <a:endParaRPr b="1">
              <a:solidFill>
                <a:schemeClr val="accent1"/>
              </a:solidFill>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Font typeface="Malgun Gothic"/>
              <a:buChar char="-"/>
            </a:pPr>
            <a:r>
              <a:rPr lang="ko" b="1">
                <a:latin typeface="Malgun Gothic"/>
                <a:ea typeface="Malgun Gothic"/>
                <a:cs typeface="Malgun Gothic"/>
                <a:sym typeface="Malgun Gothic"/>
              </a:rPr>
              <a:t>결론 도출 (로지스틱 회귀의 </a:t>
            </a:r>
            <a:r>
              <a:rPr lang="ko" b="1">
                <a:solidFill>
                  <a:schemeClr val="accent1"/>
                </a:solidFill>
                <a:latin typeface="Malgun Gothic"/>
                <a:ea typeface="Malgun Gothic"/>
                <a:cs typeface="Malgun Gothic"/>
                <a:sym typeface="Malgun Gothic"/>
              </a:rPr>
              <a:t>Coefficient(계수)</a:t>
            </a:r>
            <a:r>
              <a:rPr lang="ko" b="1">
                <a:latin typeface="Malgun Gothic"/>
                <a:ea typeface="Malgun Gothic"/>
                <a:cs typeface="Malgun Gothic"/>
                <a:sym typeface="Malgun Gothic"/>
              </a:rPr>
              <a:t> 확인)</a:t>
            </a:r>
            <a:endParaRPr b="1">
              <a:latin typeface="Malgun Gothic"/>
              <a:ea typeface="Malgun Gothic"/>
              <a:cs typeface="Malgun Gothic"/>
              <a:sym typeface="Malgun Gothic"/>
            </a:endParaRPr>
          </a:p>
        </p:txBody>
      </p:sp>
      <p:pic>
        <p:nvPicPr>
          <p:cNvPr id="409" name="Google Shape;409;p47"/>
          <p:cNvPicPr preferRelativeResize="0"/>
          <p:nvPr/>
        </p:nvPicPr>
        <p:blipFill>
          <a:blip r:embed="rId3">
            <a:alphaModFix/>
          </a:blip>
          <a:stretch>
            <a:fillRect/>
          </a:stretch>
        </p:blipFill>
        <p:spPr>
          <a:xfrm>
            <a:off x="1457525" y="900000"/>
            <a:ext cx="6192475" cy="177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8"/>
          <p:cNvSpPr txBox="1">
            <a:spLocks noGrp="1"/>
          </p:cNvSpPr>
          <p:nvPr>
            <p:ph type="title"/>
          </p:nvPr>
        </p:nvSpPr>
        <p:spPr>
          <a:xfrm>
            <a:off x="281275" y="247050"/>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모델 훈련</a:t>
            </a:r>
            <a:r>
              <a:rPr lang="ko"/>
              <a:t> - </a:t>
            </a:r>
            <a:r>
              <a:rPr lang="ko" sz="2244">
                <a:latin typeface="Malgun Gothic"/>
                <a:ea typeface="Malgun Gothic"/>
                <a:cs typeface="Malgun Gothic"/>
                <a:sym typeface="Malgun Gothic"/>
              </a:rPr>
              <a:t>훈련/테스트데이터 분할 및 정규화 </a:t>
            </a:r>
            <a:endParaRPr sz="2244">
              <a:latin typeface="Malgun Gothic"/>
              <a:ea typeface="Malgun Gothic"/>
              <a:cs typeface="Malgun Gothic"/>
              <a:sym typeface="Malgun Gothic"/>
            </a:endParaRPr>
          </a:p>
        </p:txBody>
      </p:sp>
      <p:pic>
        <p:nvPicPr>
          <p:cNvPr id="415" name="Google Shape;415;p48"/>
          <p:cNvPicPr preferRelativeResize="0"/>
          <p:nvPr/>
        </p:nvPicPr>
        <p:blipFill>
          <a:blip r:embed="rId3">
            <a:alphaModFix/>
          </a:blip>
          <a:stretch>
            <a:fillRect/>
          </a:stretch>
        </p:blipFill>
        <p:spPr>
          <a:xfrm>
            <a:off x="360000" y="945000"/>
            <a:ext cx="6318001" cy="1747400"/>
          </a:xfrm>
          <a:prstGeom prst="rect">
            <a:avLst/>
          </a:prstGeom>
          <a:noFill/>
          <a:ln>
            <a:noFill/>
          </a:ln>
        </p:spPr>
      </p:pic>
      <p:pic>
        <p:nvPicPr>
          <p:cNvPr id="416" name="Google Shape;416;p48"/>
          <p:cNvPicPr preferRelativeResize="0"/>
          <p:nvPr/>
        </p:nvPicPr>
        <p:blipFill>
          <a:blip r:embed="rId4">
            <a:alphaModFix/>
          </a:blip>
          <a:stretch>
            <a:fillRect/>
          </a:stretch>
        </p:blipFill>
        <p:spPr>
          <a:xfrm>
            <a:off x="360000" y="3060000"/>
            <a:ext cx="3951699" cy="1538375"/>
          </a:xfrm>
          <a:prstGeom prst="rect">
            <a:avLst/>
          </a:prstGeom>
          <a:noFill/>
          <a:ln>
            <a:noFill/>
          </a:ln>
        </p:spPr>
      </p:pic>
      <p:pic>
        <p:nvPicPr>
          <p:cNvPr id="417" name="Google Shape;417;p48"/>
          <p:cNvPicPr preferRelativeResize="0"/>
          <p:nvPr/>
        </p:nvPicPr>
        <p:blipFill>
          <a:blip r:embed="rId5">
            <a:alphaModFix/>
          </a:blip>
          <a:stretch>
            <a:fillRect/>
          </a:stretch>
        </p:blipFill>
        <p:spPr>
          <a:xfrm>
            <a:off x="4857750" y="2407925"/>
            <a:ext cx="3640500" cy="237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p:nvPr/>
        </p:nvSpPr>
        <p:spPr>
          <a:xfrm>
            <a:off x="4627200" y="1170000"/>
            <a:ext cx="4156800" cy="898200"/>
          </a:xfrm>
          <a:prstGeom prst="rect">
            <a:avLst/>
          </a:prstGeom>
          <a:no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r>
              <a:rPr lang="ko" b="1">
                <a:solidFill>
                  <a:schemeClr val="dk1"/>
                </a:solidFill>
                <a:highlight>
                  <a:srgbClr val="FFFFFF"/>
                </a:highlight>
                <a:latin typeface="Malgun Gothic"/>
                <a:ea typeface="Malgun Gothic"/>
                <a:cs typeface="Malgun Gothic"/>
                <a:sym typeface="Malgun Gothic"/>
              </a:rPr>
              <a:t>훈련 데이터 예측 정확도: </a:t>
            </a:r>
            <a:r>
              <a:rPr lang="ko" b="1">
                <a:solidFill>
                  <a:schemeClr val="dk1"/>
                </a:solidFill>
                <a:highlight>
                  <a:schemeClr val="lt1"/>
                </a:highlight>
                <a:latin typeface="Malgun Gothic"/>
                <a:ea typeface="Malgun Gothic"/>
                <a:cs typeface="Malgun Gothic"/>
                <a:sym typeface="Malgun Gothic"/>
              </a:rPr>
              <a:t>0.897</a:t>
            </a:r>
            <a:endParaRPr b="1">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r>
              <a:rPr lang="ko" b="1">
                <a:solidFill>
                  <a:schemeClr val="dk1"/>
                </a:solidFill>
                <a:highlight>
                  <a:srgbClr val="FFFFFF"/>
                </a:highlight>
                <a:latin typeface="Malgun Gothic"/>
                <a:ea typeface="Malgun Gothic"/>
                <a:cs typeface="Malgun Gothic"/>
                <a:sym typeface="Malgun Gothic"/>
              </a:rPr>
              <a:t>테스트 데이터 예측 정확도: 0.895</a:t>
            </a:r>
            <a:endParaRPr b="1">
              <a:latin typeface="Malgun Gothic"/>
              <a:ea typeface="Malgun Gothic"/>
              <a:cs typeface="Malgun Gothic"/>
              <a:sym typeface="Malgun Gothic"/>
            </a:endParaRPr>
          </a:p>
        </p:txBody>
      </p:sp>
      <p:sp>
        <p:nvSpPr>
          <p:cNvPr id="423" name="Google Shape;423;p49"/>
          <p:cNvSpPr txBox="1"/>
          <p:nvPr/>
        </p:nvSpPr>
        <p:spPr>
          <a:xfrm>
            <a:off x="4452500" y="2329575"/>
            <a:ext cx="4331400" cy="20688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rgbClr val="374151"/>
              </a:buClr>
              <a:buSzPts val="1200"/>
              <a:buChar char="●"/>
            </a:pPr>
            <a:r>
              <a:rPr lang="ko" sz="1200">
                <a:solidFill>
                  <a:srgbClr val="374151"/>
                </a:solidFill>
                <a:latin typeface="Malgun Gothic"/>
                <a:ea typeface="Malgun Gothic"/>
                <a:cs typeface="Malgun Gothic"/>
                <a:sym typeface="Malgun Gothic"/>
              </a:rPr>
              <a:t>학습 곡선의 </a:t>
            </a:r>
            <a:r>
              <a:rPr lang="ko" sz="1200" b="1">
                <a:solidFill>
                  <a:srgbClr val="374151"/>
                </a:solidFill>
                <a:latin typeface="Malgun Gothic"/>
                <a:ea typeface="Malgun Gothic"/>
                <a:cs typeface="Malgun Gothic"/>
                <a:sym typeface="Malgun Gothic"/>
              </a:rPr>
              <a:t>훈련 점수(train score)와 테스트 점수(test score)가 </a:t>
            </a:r>
            <a:r>
              <a:rPr lang="ko" sz="1200" b="1">
                <a:solidFill>
                  <a:schemeClr val="accent1"/>
                </a:solidFill>
                <a:latin typeface="Malgun Gothic"/>
                <a:ea typeface="Malgun Gothic"/>
                <a:cs typeface="Malgun Gothic"/>
                <a:sym typeface="Malgun Gothic"/>
              </a:rPr>
              <a:t>서로 수렴</a:t>
            </a:r>
            <a:r>
              <a:rPr lang="ko" sz="1200">
                <a:solidFill>
                  <a:srgbClr val="374151"/>
                </a:solidFill>
                <a:latin typeface="Malgun Gothic"/>
                <a:ea typeface="Malgun Gothic"/>
                <a:cs typeface="Malgun Gothic"/>
                <a:sym typeface="Malgun Gothic"/>
              </a:rPr>
              <a:t>하는 것이 이상적</a:t>
            </a:r>
            <a:endParaRPr sz="1200">
              <a:solidFill>
                <a:srgbClr val="374151"/>
              </a:solidFill>
              <a:latin typeface="Malgun Gothic"/>
              <a:ea typeface="Malgun Gothic"/>
              <a:cs typeface="Malgun Gothic"/>
              <a:sym typeface="Malgun Gothic"/>
            </a:endParaRPr>
          </a:p>
          <a:p>
            <a:pPr marL="457200" lvl="0" indent="0" algn="l" rtl="0">
              <a:lnSpc>
                <a:spcPct val="115000"/>
              </a:lnSpc>
              <a:spcBef>
                <a:spcPts val="0"/>
              </a:spcBef>
              <a:spcAft>
                <a:spcPts val="0"/>
              </a:spcAft>
              <a:buNone/>
            </a:pPr>
            <a:endParaRPr sz="1200">
              <a:solidFill>
                <a:srgbClr val="374151"/>
              </a:solidFill>
              <a:latin typeface="Malgun Gothic"/>
              <a:ea typeface="Malgun Gothic"/>
              <a:cs typeface="Malgun Gothic"/>
              <a:sym typeface="Malgun Gothic"/>
            </a:endParaRPr>
          </a:p>
          <a:p>
            <a:pPr marL="457200" lvl="0" indent="-304800" algn="l" rtl="0">
              <a:lnSpc>
                <a:spcPct val="115000"/>
              </a:lnSpc>
              <a:spcBef>
                <a:spcPts val="0"/>
              </a:spcBef>
              <a:spcAft>
                <a:spcPts val="0"/>
              </a:spcAft>
              <a:buClr>
                <a:srgbClr val="374151"/>
              </a:buClr>
              <a:buSzPts val="1200"/>
              <a:buChar char="●"/>
            </a:pPr>
            <a:r>
              <a:rPr lang="ko" sz="1200">
                <a:solidFill>
                  <a:srgbClr val="374151"/>
                </a:solidFill>
                <a:latin typeface="Malgun Gothic"/>
                <a:ea typeface="Malgun Gothic"/>
                <a:cs typeface="Malgun Gothic"/>
                <a:sym typeface="Malgun Gothic"/>
              </a:rPr>
              <a:t>모델이 </a:t>
            </a:r>
            <a:r>
              <a:rPr lang="ko" sz="1200" b="1">
                <a:solidFill>
                  <a:schemeClr val="accent1"/>
                </a:solidFill>
                <a:latin typeface="Malgun Gothic"/>
                <a:ea typeface="Malgun Gothic"/>
                <a:cs typeface="Malgun Gothic"/>
                <a:sym typeface="Malgun Gothic"/>
              </a:rPr>
              <a:t>과적합(overfitting)을 피함</a:t>
            </a:r>
            <a:endParaRPr sz="1200" b="1">
              <a:solidFill>
                <a:schemeClr val="accent1"/>
              </a:solidFill>
              <a:latin typeface="Malgun Gothic"/>
              <a:ea typeface="Malgun Gothic"/>
              <a:cs typeface="Malgun Gothic"/>
              <a:sym typeface="Malgun Gothic"/>
            </a:endParaRPr>
          </a:p>
          <a:p>
            <a:pPr marL="457200" lvl="0" indent="0" algn="l" rtl="0">
              <a:lnSpc>
                <a:spcPct val="115000"/>
              </a:lnSpc>
              <a:spcBef>
                <a:spcPts val="0"/>
              </a:spcBef>
              <a:spcAft>
                <a:spcPts val="0"/>
              </a:spcAft>
              <a:buNone/>
            </a:pPr>
            <a:endParaRPr sz="1200" b="1">
              <a:solidFill>
                <a:srgbClr val="374151"/>
              </a:solidFill>
              <a:latin typeface="Malgun Gothic"/>
              <a:ea typeface="Malgun Gothic"/>
              <a:cs typeface="Malgun Gothic"/>
              <a:sym typeface="Malgun Gothic"/>
            </a:endParaRPr>
          </a:p>
          <a:p>
            <a:pPr marL="457200" lvl="0" indent="-304800" algn="l" rtl="0">
              <a:lnSpc>
                <a:spcPct val="115000"/>
              </a:lnSpc>
              <a:spcBef>
                <a:spcPts val="0"/>
              </a:spcBef>
              <a:spcAft>
                <a:spcPts val="0"/>
              </a:spcAft>
              <a:buClr>
                <a:srgbClr val="374151"/>
              </a:buClr>
              <a:buSzPts val="1200"/>
              <a:buChar char="●"/>
            </a:pPr>
            <a:r>
              <a:rPr lang="ko" sz="1200" b="1">
                <a:solidFill>
                  <a:srgbClr val="374151"/>
                </a:solidFill>
                <a:latin typeface="Malgun Gothic"/>
                <a:ea typeface="Malgun Gothic"/>
                <a:cs typeface="Malgun Gothic"/>
                <a:sym typeface="Malgun Gothic"/>
              </a:rPr>
              <a:t>훈련 데이터와 테스트 데이터</a:t>
            </a:r>
            <a:r>
              <a:rPr lang="ko" sz="1200">
                <a:solidFill>
                  <a:srgbClr val="374151"/>
                </a:solidFill>
                <a:latin typeface="Malgun Gothic"/>
                <a:ea typeface="Malgun Gothic"/>
                <a:cs typeface="Malgun Gothic"/>
                <a:sym typeface="Malgun Gothic"/>
              </a:rPr>
              <a:t>에서 </a:t>
            </a:r>
            <a:r>
              <a:rPr lang="ko" sz="1200" b="1">
                <a:solidFill>
                  <a:srgbClr val="374151"/>
                </a:solidFill>
                <a:latin typeface="Malgun Gothic"/>
                <a:ea typeface="Malgun Gothic"/>
                <a:cs typeface="Malgun Gothic"/>
                <a:sym typeface="Malgun Gothic"/>
              </a:rPr>
              <a:t>비슷한 성능을 보인다</a:t>
            </a:r>
            <a:r>
              <a:rPr lang="ko" sz="1200">
                <a:solidFill>
                  <a:srgbClr val="374151"/>
                </a:solidFill>
                <a:latin typeface="Malgun Gothic"/>
                <a:ea typeface="Malgun Gothic"/>
                <a:cs typeface="Malgun Gothic"/>
                <a:sym typeface="Malgun Gothic"/>
              </a:rPr>
              <a:t>는 것을 의미</a:t>
            </a:r>
            <a:endParaRPr sz="1200">
              <a:solidFill>
                <a:srgbClr val="374151"/>
              </a:solidFill>
              <a:latin typeface="Malgun Gothic"/>
              <a:ea typeface="Malgun Gothic"/>
              <a:cs typeface="Malgun Gothic"/>
              <a:sym typeface="Malgun Gothic"/>
            </a:endParaRPr>
          </a:p>
          <a:p>
            <a:pPr marL="457200" lvl="0" indent="0" algn="l" rtl="0">
              <a:lnSpc>
                <a:spcPct val="115000"/>
              </a:lnSpc>
              <a:spcBef>
                <a:spcPts val="0"/>
              </a:spcBef>
              <a:spcAft>
                <a:spcPts val="0"/>
              </a:spcAft>
              <a:buNone/>
            </a:pPr>
            <a:endParaRPr sz="1200">
              <a:solidFill>
                <a:srgbClr val="374151"/>
              </a:solidFill>
              <a:latin typeface="Malgun Gothic"/>
              <a:ea typeface="Malgun Gothic"/>
              <a:cs typeface="Malgun Gothic"/>
              <a:sym typeface="Malgun Gothic"/>
            </a:endParaRPr>
          </a:p>
          <a:p>
            <a:pPr marL="457200" lvl="0" indent="-304800" algn="l" rtl="0">
              <a:lnSpc>
                <a:spcPct val="115000"/>
              </a:lnSpc>
              <a:spcBef>
                <a:spcPts val="0"/>
              </a:spcBef>
              <a:spcAft>
                <a:spcPts val="0"/>
              </a:spcAft>
              <a:buClr>
                <a:srgbClr val="374151"/>
              </a:buClr>
              <a:buSzPts val="1200"/>
              <a:buChar char="●"/>
            </a:pPr>
            <a:r>
              <a:rPr lang="ko" sz="1200" b="1">
                <a:solidFill>
                  <a:schemeClr val="accent1"/>
                </a:solidFill>
                <a:latin typeface="Malgun Gothic"/>
                <a:ea typeface="Malgun Gothic"/>
                <a:cs typeface="Malgun Gothic"/>
                <a:sym typeface="Malgun Gothic"/>
              </a:rPr>
              <a:t>모델의 일반화 능력이 양호</a:t>
            </a:r>
            <a:r>
              <a:rPr lang="ko" sz="1200">
                <a:solidFill>
                  <a:srgbClr val="374151"/>
                </a:solidFill>
                <a:latin typeface="Malgun Gothic"/>
                <a:ea typeface="Malgun Gothic"/>
                <a:cs typeface="Malgun Gothic"/>
                <a:sym typeface="Malgun Gothic"/>
              </a:rPr>
              <a:t>하다는 것을 시사</a:t>
            </a:r>
            <a:endParaRPr sz="1100">
              <a:solidFill>
                <a:schemeClr val="dk1"/>
              </a:solidFill>
              <a:latin typeface="Malgun Gothic"/>
              <a:ea typeface="Malgun Gothic"/>
              <a:cs typeface="Malgun Gothic"/>
              <a:sym typeface="Malgun Gothic"/>
            </a:endParaRPr>
          </a:p>
        </p:txBody>
      </p:sp>
      <p:pic>
        <p:nvPicPr>
          <p:cNvPr id="424" name="Google Shape;424;p49"/>
          <p:cNvPicPr preferRelativeResize="0"/>
          <p:nvPr/>
        </p:nvPicPr>
        <p:blipFill>
          <a:blip r:embed="rId3">
            <a:alphaModFix/>
          </a:blip>
          <a:stretch>
            <a:fillRect/>
          </a:stretch>
        </p:blipFill>
        <p:spPr>
          <a:xfrm>
            <a:off x="360000" y="1505775"/>
            <a:ext cx="4050000" cy="2892600"/>
          </a:xfrm>
          <a:prstGeom prst="rect">
            <a:avLst/>
          </a:prstGeom>
          <a:noFill/>
          <a:ln>
            <a:noFill/>
          </a:ln>
        </p:spPr>
      </p:pic>
      <p:sp>
        <p:nvSpPr>
          <p:cNvPr id="425" name="Google Shape;425;p49"/>
          <p:cNvSpPr txBox="1">
            <a:spLocks noGrp="1"/>
          </p:cNvSpPr>
          <p:nvPr>
            <p:ph type="title"/>
          </p:nvPr>
        </p:nvSpPr>
        <p:spPr>
          <a:xfrm>
            <a:off x="246000" y="231800"/>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모델 분석</a:t>
            </a:r>
            <a:r>
              <a:rPr lang="ko"/>
              <a:t> - </a:t>
            </a:r>
            <a:r>
              <a:rPr lang="ko" sz="2244">
                <a:latin typeface="Malgun Gothic"/>
                <a:ea typeface="Malgun Gothic"/>
                <a:cs typeface="Malgun Gothic"/>
                <a:sym typeface="Malgun Gothic"/>
              </a:rPr>
              <a:t>예측 정확도 확인</a:t>
            </a:r>
            <a:r>
              <a:rPr lang="ko"/>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0"/>
          <p:cNvSpPr txBox="1">
            <a:spLocks noGrp="1"/>
          </p:cNvSpPr>
          <p:nvPr>
            <p:ph type="title"/>
          </p:nvPr>
        </p:nvSpPr>
        <p:spPr>
          <a:xfrm>
            <a:off x="266025" y="239425"/>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모델 분석 - </a:t>
            </a:r>
            <a:r>
              <a:rPr lang="ko" sz="2244">
                <a:latin typeface="Malgun Gothic"/>
                <a:ea typeface="Malgun Gothic"/>
                <a:cs typeface="Malgun Gothic"/>
                <a:sym typeface="Malgun Gothic"/>
              </a:rPr>
              <a:t>성능 평가(confusion matrix) </a:t>
            </a:r>
            <a:endParaRPr sz="2244">
              <a:latin typeface="Malgun Gothic"/>
              <a:ea typeface="Malgun Gothic"/>
              <a:cs typeface="Malgun Gothic"/>
              <a:sym typeface="Malgun Gothic"/>
            </a:endParaRPr>
          </a:p>
        </p:txBody>
      </p:sp>
      <p:sp>
        <p:nvSpPr>
          <p:cNvPr id="431" name="Google Shape;431;p50"/>
          <p:cNvSpPr txBox="1"/>
          <p:nvPr/>
        </p:nvSpPr>
        <p:spPr>
          <a:xfrm>
            <a:off x="4410000" y="1170000"/>
            <a:ext cx="4374000" cy="3186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a:solidFill>
                  <a:schemeClr val="dk1"/>
                </a:solidFill>
                <a:highlight>
                  <a:srgbClr val="FFFFFF"/>
                </a:highlight>
                <a:latin typeface="Malgun Gothic"/>
                <a:ea typeface="Malgun Gothic"/>
                <a:cs typeface="Malgun Gothic"/>
                <a:sym typeface="Malgun Gothic"/>
              </a:rPr>
              <a:t>Accuracy(정확도): 0.895</a:t>
            </a:r>
            <a:endParaRPr>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r>
              <a:rPr lang="ko">
                <a:solidFill>
                  <a:schemeClr val="dk1"/>
                </a:solidFill>
                <a:highlight>
                  <a:srgbClr val="FFFFFF"/>
                </a:highlight>
                <a:latin typeface="Malgun Gothic"/>
                <a:ea typeface="Malgun Gothic"/>
                <a:cs typeface="Malgun Gothic"/>
                <a:sym typeface="Malgun Gothic"/>
              </a:rPr>
              <a:t>Precision(정밀도): 0.7857142857142857</a:t>
            </a:r>
            <a:endParaRPr>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r>
              <a:rPr lang="ko">
                <a:solidFill>
                  <a:schemeClr val="dk1"/>
                </a:solidFill>
                <a:highlight>
                  <a:srgbClr val="FFFFFF"/>
                </a:highlight>
                <a:latin typeface="Malgun Gothic"/>
                <a:ea typeface="Malgun Gothic"/>
                <a:cs typeface="Malgun Gothic"/>
                <a:sym typeface="Malgun Gothic"/>
              </a:rPr>
              <a:t>Recall(재현율): 0.7333333333333333</a:t>
            </a:r>
            <a:endParaRPr>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endParaRPr sz="1200">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endParaRPr sz="1200">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r>
              <a:rPr lang="ko" sz="1200" b="1">
                <a:solidFill>
                  <a:schemeClr val="dk1"/>
                </a:solidFill>
                <a:highlight>
                  <a:srgbClr val="FFFFFF"/>
                </a:highlight>
                <a:latin typeface="Malgun Gothic"/>
                <a:ea typeface="Malgun Gothic"/>
                <a:cs typeface="Malgun Gothic"/>
                <a:sym typeface="Malgun Gothic"/>
              </a:rPr>
              <a:t>200개의 테스트 데이터 </a:t>
            </a:r>
            <a:endParaRPr sz="1200" b="1">
              <a:solidFill>
                <a:schemeClr val="dk1"/>
              </a:solidFill>
              <a:highlight>
                <a:srgbClr val="FFFFFF"/>
              </a:highlight>
              <a:latin typeface="Malgun Gothic"/>
              <a:ea typeface="Malgun Gothic"/>
              <a:cs typeface="Malgun Gothic"/>
              <a:sym typeface="Malgun Gothic"/>
            </a:endParaRPr>
          </a:p>
          <a:p>
            <a:pPr marL="457200" lvl="0" indent="-304800" algn="l" rtl="0">
              <a:lnSpc>
                <a:spcPct val="150000"/>
              </a:lnSpc>
              <a:spcBef>
                <a:spcPts val="0"/>
              </a:spcBef>
              <a:spcAft>
                <a:spcPts val="0"/>
              </a:spcAft>
              <a:buClr>
                <a:schemeClr val="dk1"/>
              </a:buClr>
              <a:buSzPts val="1200"/>
              <a:buFont typeface="Malgun Gothic"/>
              <a:buChar char="-"/>
            </a:pPr>
            <a:r>
              <a:rPr lang="ko" sz="1200" b="1">
                <a:solidFill>
                  <a:schemeClr val="dk1"/>
                </a:solidFill>
                <a:highlight>
                  <a:srgbClr val="FFFFFF"/>
                </a:highlight>
                <a:latin typeface="Malgun Gothic"/>
                <a:ea typeface="Malgun Gothic"/>
                <a:cs typeface="Malgun Gothic"/>
                <a:sym typeface="Malgun Gothic"/>
              </a:rPr>
              <a:t>좋음(1) - 50개, 나쁨(0) - 150개 (</a:t>
            </a:r>
            <a:r>
              <a:rPr lang="ko" sz="1200" b="1">
                <a:solidFill>
                  <a:schemeClr val="accent1"/>
                </a:solidFill>
                <a:highlight>
                  <a:srgbClr val="FFFFFF"/>
                </a:highlight>
                <a:latin typeface="Malgun Gothic"/>
                <a:ea typeface="Malgun Gothic"/>
                <a:cs typeface="Malgun Gothic"/>
                <a:sym typeface="Malgun Gothic"/>
              </a:rPr>
              <a:t>25:75 비율</a:t>
            </a:r>
            <a:r>
              <a:rPr lang="ko" sz="1200" b="1">
                <a:solidFill>
                  <a:schemeClr val="dk1"/>
                </a:solidFill>
                <a:highlight>
                  <a:srgbClr val="FFFFFF"/>
                </a:highlight>
                <a:latin typeface="Malgun Gothic"/>
                <a:ea typeface="Malgun Gothic"/>
                <a:cs typeface="Malgun Gothic"/>
                <a:sym typeface="Malgun Gothic"/>
              </a:rPr>
              <a:t>)</a:t>
            </a:r>
            <a:endParaRPr sz="1200" b="1">
              <a:solidFill>
                <a:schemeClr val="dk1"/>
              </a:solidFill>
              <a:highlight>
                <a:srgbClr val="FFFFFF"/>
              </a:highlight>
              <a:latin typeface="Malgun Gothic"/>
              <a:ea typeface="Malgun Gothic"/>
              <a:cs typeface="Malgun Gothic"/>
              <a:sym typeface="Malgun Gothic"/>
            </a:endParaRPr>
          </a:p>
          <a:p>
            <a:pPr marL="457200" lvl="0" indent="-304800" algn="l" rtl="0">
              <a:lnSpc>
                <a:spcPct val="100000"/>
              </a:lnSpc>
              <a:spcBef>
                <a:spcPts val="0"/>
              </a:spcBef>
              <a:spcAft>
                <a:spcPts val="0"/>
              </a:spcAft>
              <a:buClr>
                <a:schemeClr val="dk1"/>
              </a:buClr>
              <a:buSzPts val="1200"/>
              <a:buChar char="-"/>
            </a:pPr>
            <a:r>
              <a:rPr lang="ko" sz="1200" b="1">
                <a:solidFill>
                  <a:schemeClr val="dk1"/>
                </a:solidFill>
                <a:highlight>
                  <a:srgbClr val="FFFFFF"/>
                </a:highlight>
                <a:latin typeface="Malgun Gothic"/>
                <a:ea typeface="Malgun Gothic"/>
                <a:cs typeface="Malgun Gothic"/>
                <a:sym typeface="Malgun Gothic"/>
              </a:rPr>
              <a:t>좋음(1)</a:t>
            </a:r>
            <a:r>
              <a:rPr lang="ko" sz="1200">
                <a:solidFill>
                  <a:schemeClr val="dk1"/>
                </a:solidFill>
                <a:highlight>
                  <a:srgbClr val="FFFFFF"/>
                </a:highlight>
                <a:latin typeface="Malgun Gothic"/>
                <a:ea typeface="Malgun Gothic"/>
                <a:cs typeface="Malgun Gothic"/>
                <a:sym typeface="Malgun Gothic"/>
              </a:rPr>
              <a:t>은 </a:t>
            </a:r>
            <a:r>
              <a:rPr lang="ko" sz="1200" b="1">
                <a:solidFill>
                  <a:schemeClr val="accent1"/>
                </a:solidFill>
                <a:highlight>
                  <a:srgbClr val="FFFFFF"/>
                </a:highlight>
                <a:latin typeface="Malgun Gothic"/>
                <a:ea typeface="Malgun Gothic"/>
                <a:cs typeface="Malgun Gothic"/>
                <a:sym typeface="Malgun Gothic"/>
              </a:rPr>
              <a:t>전체 50개 중 33개</a:t>
            </a:r>
            <a:r>
              <a:rPr lang="ko" sz="1200">
                <a:solidFill>
                  <a:schemeClr val="dk1"/>
                </a:solidFill>
                <a:highlight>
                  <a:srgbClr val="FFFFFF"/>
                </a:highlight>
                <a:latin typeface="Malgun Gothic"/>
                <a:ea typeface="Malgun Gothic"/>
                <a:cs typeface="Malgun Gothic"/>
                <a:sym typeface="Malgun Gothic"/>
              </a:rPr>
              <a:t>를 정확하게 예측</a:t>
            </a:r>
            <a:endParaRPr sz="1200">
              <a:solidFill>
                <a:schemeClr val="dk1"/>
              </a:solidFill>
              <a:highlight>
                <a:srgbClr val="FFFFFF"/>
              </a:highlight>
              <a:latin typeface="Malgun Gothic"/>
              <a:ea typeface="Malgun Gothic"/>
              <a:cs typeface="Malgun Gothic"/>
              <a:sym typeface="Malgun Gothic"/>
            </a:endParaRPr>
          </a:p>
          <a:p>
            <a:pPr marL="457200" lvl="0" indent="0" algn="l" rtl="0">
              <a:lnSpc>
                <a:spcPct val="100000"/>
              </a:lnSpc>
              <a:spcBef>
                <a:spcPts val="0"/>
              </a:spcBef>
              <a:spcAft>
                <a:spcPts val="0"/>
              </a:spcAft>
              <a:buNone/>
            </a:pPr>
            <a:endParaRPr sz="1200">
              <a:solidFill>
                <a:schemeClr val="dk1"/>
              </a:solidFill>
              <a:highlight>
                <a:srgbClr val="FFFFFF"/>
              </a:highlight>
              <a:latin typeface="Malgun Gothic"/>
              <a:ea typeface="Malgun Gothic"/>
              <a:cs typeface="Malgun Gothic"/>
              <a:sym typeface="Malgun Gothic"/>
            </a:endParaRPr>
          </a:p>
          <a:p>
            <a:pPr marL="457200" lvl="0" indent="-304800" algn="l" rtl="0">
              <a:lnSpc>
                <a:spcPct val="100000"/>
              </a:lnSpc>
              <a:spcBef>
                <a:spcPts val="0"/>
              </a:spcBef>
              <a:spcAft>
                <a:spcPts val="0"/>
              </a:spcAft>
              <a:buClr>
                <a:schemeClr val="dk1"/>
              </a:buClr>
              <a:buSzPts val="1200"/>
              <a:buChar char="-"/>
            </a:pPr>
            <a:r>
              <a:rPr lang="ko" sz="1200" b="1">
                <a:solidFill>
                  <a:schemeClr val="dk1"/>
                </a:solidFill>
                <a:highlight>
                  <a:srgbClr val="FFFFFF"/>
                </a:highlight>
                <a:latin typeface="Malgun Gothic"/>
                <a:ea typeface="Malgun Gothic"/>
                <a:cs typeface="Malgun Gothic"/>
                <a:sym typeface="Malgun Gothic"/>
              </a:rPr>
              <a:t>나쁨(0)</a:t>
            </a:r>
            <a:r>
              <a:rPr lang="ko" sz="1200">
                <a:solidFill>
                  <a:schemeClr val="dk1"/>
                </a:solidFill>
                <a:highlight>
                  <a:srgbClr val="FFFFFF"/>
                </a:highlight>
                <a:latin typeface="Malgun Gothic"/>
                <a:ea typeface="Malgun Gothic"/>
                <a:cs typeface="Malgun Gothic"/>
                <a:sym typeface="Malgun Gothic"/>
              </a:rPr>
              <a:t>은 </a:t>
            </a:r>
            <a:r>
              <a:rPr lang="ko" sz="1200" b="1">
                <a:solidFill>
                  <a:schemeClr val="accent1"/>
                </a:solidFill>
                <a:highlight>
                  <a:srgbClr val="FFFFFF"/>
                </a:highlight>
                <a:latin typeface="Malgun Gothic"/>
                <a:ea typeface="Malgun Gothic"/>
                <a:cs typeface="Malgun Gothic"/>
                <a:sym typeface="Malgun Gothic"/>
              </a:rPr>
              <a:t>150개중 146개</a:t>
            </a:r>
            <a:r>
              <a:rPr lang="ko" sz="1200">
                <a:solidFill>
                  <a:schemeClr val="dk1"/>
                </a:solidFill>
                <a:highlight>
                  <a:srgbClr val="FFFFFF"/>
                </a:highlight>
                <a:latin typeface="Malgun Gothic"/>
                <a:ea typeface="Malgun Gothic"/>
                <a:cs typeface="Malgun Gothic"/>
                <a:sym typeface="Malgun Gothic"/>
              </a:rPr>
              <a:t>를 정확하게 예측</a:t>
            </a:r>
            <a:endParaRPr sz="1200">
              <a:solidFill>
                <a:schemeClr val="dk1"/>
              </a:solidFill>
              <a:highlight>
                <a:srgbClr val="FFFFFF"/>
              </a:highlight>
              <a:latin typeface="Malgun Gothic"/>
              <a:ea typeface="Malgun Gothic"/>
              <a:cs typeface="Malgun Gothic"/>
              <a:sym typeface="Malgun Gothic"/>
            </a:endParaRPr>
          </a:p>
          <a:p>
            <a:pPr marL="457200" lvl="0" indent="0" algn="l" rtl="0">
              <a:lnSpc>
                <a:spcPct val="100000"/>
              </a:lnSpc>
              <a:spcBef>
                <a:spcPts val="0"/>
              </a:spcBef>
              <a:spcAft>
                <a:spcPts val="0"/>
              </a:spcAft>
              <a:buNone/>
            </a:pPr>
            <a:endParaRPr sz="1200">
              <a:solidFill>
                <a:schemeClr val="dk1"/>
              </a:solidFill>
              <a:highlight>
                <a:srgbClr val="FFFFFF"/>
              </a:highlight>
              <a:latin typeface="Malgun Gothic"/>
              <a:ea typeface="Malgun Gothic"/>
              <a:cs typeface="Malgun Gothic"/>
              <a:sym typeface="Malgun Gothic"/>
            </a:endParaRPr>
          </a:p>
          <a:p>
            <a:pPr marL="457200" lvl="0" indent="-304800" algn="l" rtl="0">
              <a:lnSpc>
                <a:spcPct val="100000"/>
              </a:lnSpc>
              <a:spcBef>
                <a:spcPts val="0"/>
              </a:spcBef>
              <a:spcAft>
                <a:spcPts val="0"/>
              </a:spcAft>
              <a:buClr>
                <a:schemeClr val="dk1"/>
              </a:buClr>
              <a:buSzPts val="1200"/>
              <a:buChar char="-"/>
            </a:pPr>
            <a:r>
              <a:rPr lang="ko" sz="1200" b="1">
                <a:solidFill>
                  <a:schemeClr val="accent1"/>
                </a:solidFill>
                <a:highlight>
                  <a:srgbClr val="FFFFFF"/>
                </a:highlight>
                <a:latin typeface="Malgun Gothic"/>
                <a:ea typeface="Malgun Gothic"/>
                <a:cs typeface="Malgun Gothic"/>
                <a:sym typeface="Malgun Gothic"/>
              </a:rPr>
              <a:t>전체 200개 중 21개</a:t>
            </a:r>
            <a:r>
              <a:rPr lang="ko" sz="1200">
                <a:solidFill>
                  <a:schemeClr val="dk1"/>
                </a:solidFill>
                <a:highlight>
                  <a:srgbClr val="FFFFFF"/>
                </a:highlight>
                <a:latin typeface="Malgun Gothic"/>
                <a:ea typeface="Malgun Gothic"/>
                <a:cs typeface="Malgun Gothic"/>
                <a:sym typeface="Malgun Gothic"/>
              </a:rPr>
              <a:t>는 잘못 예측 </a:t>
            </a:r>
            <a:r>
              <a:rPr lang="ko" sz="1200" b="1">
                <a:solidFill>
                  <a:schemeClr val="dk1"/>
                </a:solidFill>
                <a:highlight>
                  <a:srgbClr val="FFFFFF"/>
                </a:highlight>
                <a:latin typeface="Malgun Gothic"/>
                <a:ea typeface="Malgun Gothic"/>
                <a:cs typeface="Malgun Gothic"/>
                <a:sym typeface="Malgun Gothic"/>
              </a:rPr>
              <a:t>(오분류)</a:t>
            </a:r>
            <a:endParaRPr sz="1200" b="1">
              <a:solidFill>
                <a:schemeClr val="dk1"/>
              </a:solidFill>
              <a:highlight>
                <a:srgbClr val="FFFFFF"/>
              </a:highlight>
              <a:latin typeface="Malgun Gothic"/>
              <a:ea typeface="Malgun Gothic"/>
              <a:cs typeface="Malgun Gothic"/>
              <a:sym typeface="Malgun Gothic"/>
            </a:endParaRPr>
          </a:p>
        </p:txBody>
      </p:sp>
      <p:pic>
        <p:nvPicPr>
          <p:cNvPr id="432" name="Google Shape;432;p50"/>
          <p:cNvPicPr preferRelativeResize="0"/>
          <p:nvPr/>
        </p:nvPicPr>
        <p:blipFill>
          <a:blip r:embed="rId3">
            <a:alphaModFix/>
          </a:blip>
          <a:stretch>
            <a:fillRect/>
          </a:stretch>
        </p:blipFill>
        <p:spPr>
          <a:xfrm>
            <a:off x="360000" y="1170000"/>
            <a:ext cx="3780000" cy="3612775"/>
          </a:xfrm>
          <a:prstGeom prst="rect">
            <a:avLst/>
          </a:prstGeom>
          <a:noFill/>
          <a:ln>
            <a:noFill/>
          </a:ln>
        </p:spPr>
      </p:pic>
      <p:sp>
        <p:nvSpPr>
          <p:cNvPr id="433" name="Google Shape;433;p50"/>
          <p:cNvSpPr txBox="1"/>
          <p:nvPr/>
        </p:nvSpPr>
        <p:spPr>
          <a:xfrm>
            <a:off x="2519925" y="3663600"/>
            <a:ext cx="804300"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solidFill>
                  <a:srgbClr val="0000FF"/>
                </a:solidFill>
              </a:rPr>
              <a:t>좋음(1)</a:t>
            </a:r>
            <a:endParaRPr b="1">
              <a:solidFill>
                <a:srgbClr val="0000FF"/>
              </a:solidFill>
            </a:endParaRPr>
          </a:p>
        </p:txBody>
      </p:sp>
      <p:sp>
        <p:nvSpPr>
          <p:cNvPr id="434" name="Google Shape;434;p50"/>
          <p:cNvSpPr txBox="1"/>
          <p:nvPr/>
        </p:nvSpPr>
        <p:spPr>
          <a:xfrm>
            <a:off x="1073150" y="2178625"/>
            <a:ext cx="804300"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solidFill>
                  <a:schemeClr val="lt1"/>
                </a:solidFill>
              </a:rPr>
              <a:t>나쁨(0)</a:t>
            </a:r>
            <a:endParaRPr b="1">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title"/>
          </p:nvPr>
        </p:nvSpPr>
        <p:spPr>
          <a:xfrm>
            <a:off x="250750" y="247075"/>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모델 분석</a:t>
            </a:r>
            <a:r>
              <a:rPr lang="ko"/>
              <a:t> - </a:t>
            </a:r>
            <a:r>
              <a:rPr lang="ko" sz="2244">
                <a:latin typeface="Malgun Gothic"/>
                <a:ea typeface="Malgun Gothic"/>
                <a:cs typeface="Malgun Gothic"/>
                <a:sym typeface="Malgun Gothic"/>
              </a:rPr>
              <a:t>성능 평가 (ROC 곡선) </a:t>
            </a:r>
            <a:endParaRPr sz="2244">
              <a:latin typeface="Malgun Gothic"/>
              <a:ea typeface="Malgun Gothic"/>
              <a:cs typeface="Malgun Gothic"/>
              <a:sym typeface="Malgun Gothic"/>
            </a:endParaRPr>
          </a:p>
        </p:txBody>
      </p:sp>
      <p:pic>
        <p:nvPicPr>
          <p:cNvPr id="440" name="Google Shape;440;p51"/>
          <p:cNvPicPr preferRelativeResize="0"/>
          <p:nvPr/>
        </p:nvPicPr>
        <p:blipFill>
          <a:blip r:embed="rId3">
            <a:alphaModFix/>
          </a:blip>
          <a:stretch>
            <a:fillRect/>
          </a:stretch>
        </p:blipFill>
        <p:spPr>
          <a:xfrm>
            <a:off x="720000" y="1170000"/>
            <a:ext cx="3240000" cy="3195100"/>
          </a:xfrm>
          <a:prstGeom prst="rect">
            <a:avLst/>
          </a:prstGeom>
          <a:noFill/>
          <a:ln>
            <a:noFill/>
          </a:ln>
        </p:spPr>
      </p:pic>
      <p:sp>
        <p:nvSpPr>
          <p:cNvPr id="441" name="Google Shape;441;p51"/>
          <p:cNvSpPr txBox="1"/>
          <p:nvPr/>
        </p:nvSpPr>
        <p:spPr>
          <a:xfrm>
            <a:off x="4410000" y="1170000"/>
            <a:ext cx="4374000" cy="3463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b="1">
                <a:solidFill>
                  <a:schemeClr val="dk1"/>
                </a:solidFill>
                <a:highlight>
                  <a:srgbClr val="FFFFFF"/>
                </a:highlight>
                <a:latin typeface="Malgun Gothic"/>
                <a:ea typeface="Malgun Gothic"/>
                <a:cs typeface="Malgun Gothic"/>
                <a:sym typeface="Malgun Gothic"/>
              </a:rPr>
              <a:t>ROC AUC Score: 0.915</a:t>
            </a:r>
            <a:endParaRPr b="1">
              <a:solidFill>
                <a:schemeClr val="dk1"/>
              </a:solidFill>
              <a:highlight>
                <a:srgbClr val="FFFFFF"/>
              </a:highlight>
              <a:latin typeface="Malgun Gothic"/>
              <a:ea typeface="Malgun Gothic"/>
              <a:cs typeface="Malgun Gothic"/>
              <a:sym typeface="Malgun Gothic"/>
            </a:endParaRPr>
          </a:p>
          <a:p>
            <a:pPr marL="457200" lvl="0" indent="-304800" algn="l" rtl="0">
              <a:lnSpc>
                <a:spcPct val="150000"/>
              </a:lnSpc>
              <a:spcBef>
                <a:spcPts val="0"/>
              </a:spcBef>
              <a:spcAft>
                <a:spcPts val="0"/>
              </a:spcAft>
              <a:buClr>
                <a:schemeClr val="dk1"/>
              </a:buClr>
              <a:buSzPts val="1200"/>
              <a:buFont typeface="Malgun Gothic"/>
              <a:buChar char="-"/>
            </a:pPr>
            <a:r>
              <a:rPr lang="ko" sz="1200">
                <a:solidFill>
                  <a:schemeClr val="dk1"/>
                </a:solidFill>
                <a:highlight>
                  <a:srgbClr val="FFFFFF"/>
                </a:highlight>
                <a:latin typeface="Malgun Gothic"/>
                <a:ea typeface="Malgun Gothic"/>
                <a:cs typeface="Malgun Gothic"/>
                <a:sym typeface="Malgun Gothic"/>
              </a:rPr>
              <a:t>재현율과 특이도를 조절하는 그래프</a:t>
            </a:r>
            <a:endParaRPr sz="1200">
              <a:solidFill>
                <a:schemeClr val="dk1"/>
              </a:solidFill>
              <a:highlight>
                <a:srgbClr val="FFFFFF"/>
              </a:highlight>
              <a:latin typeface="Malgun Gothic"/>
              <a:ea typeface="Malgun Gothic"/>
              <a:cs typeface="Malgun Gothic"/>
              <a:sym typeface="Malgun Gothic"/>
            </a:endParaRPr>
          </a:p>
          <a:p>
            <a:pPr marL="457200" lvl="0" indent="0" algn="l" rtl="0">
              <a:lnSpc>
                <a:spcPct val="150000"/>
              </a:lnSpc>
              <a:spcBef>
                <a:spcPts val="0"/>
              </a:spcBef>
              <a:spcAft>
                <a:spcPts val="0"/>
              </a:spcAft>
              <a:buNone/>
            </a:pPr>
            <a:endParaRPr sz="1200">
              <a:solidFill>
                <a:schemeClr val="dk1"/>
              </a:solidFill>
              <a:highlight>
                <a:srgbClr val="FFFFFF"/>
              </a:highlight>
              <a:latin typeface="Malgun Gothic"/>
              <a:ea typeface="Malgun Gothic"/>
              <a:cs typeface="Malgun Gothic"/>
              <a:sym typeface="Malgun Gothic"/>
            </a:endParaRPr>
          </a:p>
          <a:p>
            <a:pPr marL="457200" lvl="0" indent="-304800" algn="l" rtl="0">
              <a:lnSpc>
                <a:spcPct val="150000"/>
              </a:lnSpc>
              <a:spcBef>
                <a:spcPts val="0"/>
              </a:spcBef>
              <a:spcAft>
                <a:spcPts val="0"/>
              </a:spcAft>
              <a:buClr>
                <a:schemeClr val="dk1"/>
              </a:buClr>
              <a:buSzPts val="1200"/>
              <a:buChar char="-"/>
            </a:pPr>
            <a:r>
              <a:rPr lang="ko" sz="1200" b="1">
                <a:solidFill>
                  <a:schemeClr val="dk1"/>
                </a:solidFill>
                <a:highlight>
                  <a:srgbClr val="FFFFFF"/>
                </a:highlight>
                <a:latin typeface="Malgun Gothic"/>
                <a:ea typeface="Malgun Gothic"/>
                <a:cs typeface="Malgun Gothic"/>
                <a:sym typeface="Malgun Gothic"/>
              </a:rPr>
              <a:t>0에서 1 사이의 범위</a:t>
            </a:r>
            <a:r>
              <a:rPr lang="ko" sz="1200">
                <a:solidFill>
                  <a:schemeClr val="dk1"/>
                </a:solidFill>
                <a:highlight>
                  <a:srgbClr val="FFFFFF"/>
                </a:highlight>
                <a:latin typeface="Malgun Gothic"/>
                <a:ea typeface="Malgun Gothic"/>
                <a:cs typeface="Malgun Gothic"/>
                <a:sym typeface="Malgun Gothic"/>
              </a:rPr>
              <a:t>에서 나타나며, </a:t>
            </a:r>
            <a:r>
              <a:rPr lang="ko" sz="1200" b="1">
                <a:solidFill>
                  <a:schemeClr val="dk1"/>
                </a:solidFill>
                <a:highlight>
                  <a:srgbClr val="FFFFFF"/>
                </a:highlight>
                <a:latin typeface="Malgun Gothic"/>
                <a:ea typeface="Malgun Gothic"/>
                <a:cs typeface="Malgun Gothic"/>
                <a:sym typeface="Malgun Gothic"/>
              </a:rPr>
              <a:t>높은 값일수록 모델의 분류 능력이 뛰어남</a:t>
            </a:r>
            <a:endParaRPr sz="1200" b="1">
              <a:solidFill>
                <a:schemeClr val="dk1"/>
              </a:solidFill>
              <a:highlight>
                <a:srgbClr val="FFFFFF"/>
              </a:highlight>
              <a:latin typeface="Malgun Gothic"/>
              <a:ea typeface="Malgun Gothic"/>
              <a:cs typeface="Malgun Gothic"/>
              <a:sym typeface="Malgun Gothic"/>
            </a:endParaRPr>
          </a:p>
          <a:p>
            <a:pPr marL="457200" lvl="0" indent="0" algn="l" rtl="0">
              <a:lnSpc>
                <a:spcPct val="150000"/>
              </a:lnSpc>
              <a:spcBef>
                <a:spcPts val="0"/>
              </a:spcBef>
              <a:spcAft>
                <a:spcPts val="0"/>
              </a:spcAft>
              <a:buNone/>
            </a:pPr>
            <a:endParaRPr sz="1200" b="1">
              <a:solidFill>
                <a:schemeClr val="dk1"/>
              </a:solidFill>
              <a:highlight>
                <a:srgbClr val="FFFFFF"/>
              </a:highlight>
              <a:latin typeface="Malgun Gothic"/>
              <a:ea typeface="Malgun Gothic"/>
              <a:cs typeface="Malgun Gothic"/>
              <a:sym typeface="Malgun Gothic"/>
            </a:endParaRPr>
          </a:p>
          <a:p>
            <a:pPr marL="457200" lvl="0" indent="-304800" algn="l" rtl="0">
              <a:lnSpc>
                <a:spcPct val="150000"/>
              </a:lnSpc>
              <a:spcBef>
                <a:spcPts val="0"/>
              </a:spcBef>
              <a:spcAft>
                <a:spcPts val="0"/>
              </a:spcAft>
              <a:buClr>
                <a:schemeClr val="dk1"/>
              </a:buClr>
              <a:buSzPts val="1200"/>
              <a:buFont typeface="Malgun Gothic"/>
              <a:buChar char="-"/>
            </a:pPr>
            <a:r>
              <a:rPr lang="ko" sz="1200">
                <a:solidFill>
                  <a:schemeClr val="dk1"/>
                </a:solidFill>
                <a:highlight>
                  <a:srgbClr val="FFFFFF"/>
                </a:highlight>
                <a:latin typeface="Malgun Gothic"/>
                <a:ea typeface="Malgun Gothic"/>
                <a:cs typeface="Malgun Gothic"/>
                <a:sym typeface="Malgun Gothic"/>
              </a:rPr>
              <a:t>그래프의 곡선이 좌상단 모서리 쪽으로 향할수록 모델의 성능이 향상</a:t>
            </a:r>
            <a:endParaRPr sz="1200">
              <a:solidFill>
                <a:schemeClr val="dk1"/>
              </a:solidFill>
              <a:highlight>
                <a:srgbClr val="FFFFFF"/>
              </a:highlight>
              <a:latin typeface="Malgun Gothic"/>
              <a:ea typeface="Malgun Gothic"/>
              <a:cs typeface="Malgun Gothic"/>
              <a:sym typeface="Malgun Gothic"/>
            </a:endParaRPr>
          </a:p>
          <a:p>
            <a:pPr marL="457200" lvl="0" indent="0" algn="l" rtl="0">
              <a:lnSpc>
                <a:spcPct val="150000"/>
              </a:lnSpc>
              <a:spcBef>
                <a:spcPts val="0"/>
              </a:spcBef>
              <a:spcAft>
                <a:spcPts val="0"/>
              </a:spcAft>
              <a:buNone/>
            </a:pPr>
            <a:endParaRPr sz="1200">
              <a:solidFill>
                <a:schemeClr val="dk1"/>
              </a:solidFill>
              <a:highlight>
                <a:srgbClr val="FFFFFF"/>
              </a:highlight>
              <a:latin typeface="Malgun Gothic"/>
              <a:ea typeface="Malgun Gothic"/>
              <a:cs typeface="Malgun Gothic"/>
              <a:sym typeface="Malgun Gothic"/>
            </a:endParaRPr>
          </a:p>
          <a:p>
            <a:pPr marL="457200" lvl="0" indent="-304800" algn="l" rtl="0">
              <a:lnSpc>
                <a:spcPct val="150000"/>
              </a:lnSpc>
              <a:spcBef>
                <a:spcPts val="0"/>
              </a:spcBef>
              <a:spcAft>
                <a:spcPts val="0"/>
              </a:spcAft>
              <a:buClr>
                <a:schemeClr val="dk1"/>
              </a:buClr>
              <a:buSzPts val="1200"/>
              <a:buChar char="-"/>
            </a:pPr>
            <a:r>
              <a:rPr lang="ko" sz="1200" b="1">
                <a:solidFill>
                  <a:schemeClr val="dk1"/>
                </a:solidFill>
                <a:highlight>
                  <a:srgbClr val="FFFFFF"/>
                </a:highlight>
                <a:latin typeface="Malgun Gothic"/>
                <a:ea typeface="Malgun Gothic"/>
                <a:cs typeface="Malgun Gothic"/>
                <a:sym typeface="Malgun Gothic"/>
              </a:rPr>
              <a:t>양성(1) 및 음성(0) 클래스 간의 분류를 잘 수행한다</a:t>
            </a:r>
            <a:r>
              <a:rPr lang="ko" sz="1200">
                <a:solidFill>
                  <a:schemeClr val="dk1"/>
                </a:solidFill>
                <a:highlight>
                  <a:srgbClr val="FFFFFF"/>
                </a:highlight>
                <a:latin typeface="Malgun Gothic"/>
                <a:ea typeface="Malgun Gothic"/>
                <a:cs typeface="Malgun Gothic"/>
                <a:sym typeface="Malgun Gothic"/>
              </a:rPr>
              <a:t>는 것을 시사</a:t>
            </a:r>
            <a:endParaRPr sz="1200">
              <a:solidFill>
                <a:schemeClr val="dk1"/>
              </a:solidFill>
              <a:highlight>
                <a:srgbClr val="FFFFFF"/>
              </a:highlight>
              <a:latin typeface="Malgun Gothic"/>
              <a:ea typeface="Malgun Gothic"/>
              <a:cs typeface="Malgun Gothic"/>
              <a:sym typeface="Malgun Gothic"/>
            </a:endParaRPr>
          </a:p>
          <a:p>
            <a:pPr marL="0" lvl="0" indent="0" algn="l" rtl="0">
              <a:lnSpc>
                <a:spcPct val="115000"/>
              </a:lnSpc>
              <a:spcBef>
                <a:spcPts val="0"/>
              </a:spcBef>
              <a:spcAft>
                <a:spcPts val="0"/>
              </a:spcAft>
              <a:buNone/>
            </a:pPr>
            <a:endParaRPr sz="1200" b="1">
              <a:solidFill>
                <a:schemeClr val="dk1"/>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9999"/>
        </a:solid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235725" y="254475"/>
            <a:ext cx="85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820">
                <a:latin typeface="Malgun Gothic"/>
                <a:ea typeface="Malgun Gothic"/>
                <a:cs typeface="Malgun Gothic"/>
                <a:sym typeface="Malgun Gothic"/>
              </a:rPr>
              <a:t>활용장비 및 재료</a:t>
            </a:r>
            <a:r>
              <a:rPr lang="ko" sz="2000">
                <a:latin typeface="Malgun Gothic"/>
                <a:ea typeface="Malgun Gothic"/>
                <a:cs typeface="Malgun Gothic"/>
                <a:sym typeface="Malgun Gothic"/>
              </a:rPr>
              <a:t>(개발환경 등)</a:t>
            </a:r>
            <a:endParaRPr sz="2000">
              <a:latin typeface="Malgun Gothic"/>
              <a:ea typeface="Malgun Gothic"/>
              <a:cs typeface="Malgun Gothic"/>
              <a:sym typeface="Malgun Gothic"/>
            </a:endParaRPr>
          </a:p>
        </p:txBody>
      </p:sp>
      <p:pic>
        <p:nvPicPr>
          <p:cNvPr id="90" name="Google Shape;90;p16"/>
          <p:cNvPicPr preferRelativeResize="0"/>
          <p:nvPr/>
        </p:nvPicPr>
        <p:blipFill>
          <a:blip r:embed="rId3">
            <a:alphaModFix/>
          </a:blip>
          <a:stretch>
            <a:fillRect/>
          </a:stretch>
        </p:blipFill>
        <p:spPr>
          <a:xfrm>
            <a:off x="360007" y="1080007"/>
            <a:ext cx="1928234" cy="666750"/>
          </a:xfrm>
          <a:prstGeom prst="rect">
            <a:avLst/>
          </a:prstGeom>
          <a:noFill/>
          <a:ln>
            <a:noFill/>
          </a:ln>
        </p:spPr>
      </p:pic>
      <p:pic>
        <p:nvPicPr>
          <p:cNvPr id="91" name="Google Shape;91;p16"/>
          <p:cNvPicPr preferRelativeResize="0"/>
          <p:nvPr/>
        </p:nvPicPr>
        <p:blipFill>
          <a:blip r:embed="rId4">
            <a:alphaModFix/>
          </a:blip>
          <a:stretch>
            <a:fillRect/>
          </a:stretch>
        </p:blipFill>
        <p:spPr>
          <a:xfrm>
            <a:off x="3962825" y="1080006"/>
            <a:ext cx="1662180" cy="1000125"/>
          </a:xfrm>
          <a:prstGeom prst="rect">
            <a:avLst/>
          </a:prstGeom>
          <a:noFill/>
          <a:ln>
            <a:noFill/>
          </a:ln>
        </p:spPr>
      </p:pic>
      <p:pic>
        <p:nvPicPr>
          <p:cNvPr id="92" name="Google Shape;92;p16"/>
          <p:cNvPicPr preferRelativeResize="0"/>
          <p:nvPr/>
        </p:nvPicPr>
        <p:blipFill>
          <a:blip r:embed="rId5">
            <a:alphaModFix/>
          </a:blip>
          <a:stretch>
            <a:fillRect/>
          </a:stretch>
        </p:blipFill>
        <p:spPr>
          <a:xfrm>
            <a:off x="4771938" y="2908450"/>
            <a:ext cx="1590847" cy="572700"/>
          </a:xfrm>
          <a:prstGeom prst="rect">
            <a:avLst/>
          </a:prstGeom>
          <a:noFill/>
          <a:ln>
            <a:noFill/>
          </a:ln>
        </p:spPr>
      </p:pic>
      <p:pic>
        <p:nvPicPr>
          <p:cNvPr id="93" name="Google Shape;93;p16"/>
          <p:cNvPicPr preferRelativeResize="0"/>
          <p:nvPr/>
        </p:nvPicPr>
        <p:blipFill>
          <a:blip r:embed="rId6">
            <a:alphaModFix/>
          </a:blip>
          <a:stretch>
            <a:fillRect/>
          </a:stretch>
        </p:blipFill>
        <p:spPr>
          <a:xfrm>
            <a:off x="2466000" y="1652697"/>
            <a:ext cx="682535" cy="942975"/>
          </a:xfrm>
          <a:prstGeom prst="rect">
            <a:avLst/>
          </a:prstGeom>
          <a:noFill/>
          <a:ln>
            <a:noFill/>
          </a:ln>
        </p:spPr>
      </p:pic>
      <p:pic>
        <p:nvPicPr>
          <p:cNvPr id="94" name="Google Shape;94;p16"/>
          <p:cNvPicPr preferRelativeResize="0"/>
          <p:nvPr/>
        </p:nvPicPr>
        <p:blipFill>
          <a:blip r:embed="rId7">
            <a:alphaModFix/>
          </a:blip>
          <a:stretch>
            <a:fillRect/>
          </a:stretch>
        </p:blipFill>
        <p:spPr>
          <a:xfrm>
            <a:off x="6182700" y="1809075"/>
            <a:ext cx="990600" cy="942975"/>
          </a:xfrm>
          <a:prstGeom prst="rect">
            <a:avLst/>
          </a:prstGeom>
          <a:noFill/>
          <a:ln>
            <a:noFill/>
          </a:ln>
        </p:spPr>
      </p:pic>
      <p:pic>
        <p:nvPicPr>
          <p:cNvPr id="95" name="Google Shape;95;p16"/>
          <p:cNvPicPr preferRelativeResize="0"/>
          <p:nvPr/>
        </p:nvPicPr>
        <p:blipFill>
          <a:blip r:embed="rId8">
            <a:alphaModFix/>
          </a:blip>
          <a:stretch>
            <a:fillRect/>
          </a:stretch>
        </p:blipFill>
        <p:spPr>
          <a:xfrm>
            <a:off x="1731588" y="2889988"/>
            <a:ext cx="2019300" cy="561975"/>
          </a:xfrm>
          <a:prstGeom prst="rect">
            <a:avLst/>
          </a:prstGeom>
          <a:noFill/>
          <a:ln>
            <a:noFill/>
          </a:ln>
        </p:spPr>
      </p:pic>
      <p:pic>
        <p:nvPicPr>
          <p:cNvPr id="96" name="Google Shape;96;p16"/>
          <p:cNvPicPr preferRelativeResize="0"/>
          <p:nvPr/>
        </p:nvPicPr>
        <p:blipFill rotWithShape="1">
          <a:blip r:embed="rId9">
            <a:alphaModFix/>
          </a:blip>
          <a:srcRect r="20337" b="20337"/>
          <a:stretch/>
        </p:blipFill>
        <p:spPr>
          <a:xfrm>
            <a:off x="360000" y="3993150"/>
            <a:ext cx="1371600" cy="447675"/>
          </a:xfrm>
          <a:prstGeom prst="rect">
            <a:avLst/>
          </a:prstGeom>
          <a:noFill/>
          <a:ln>
            <a:noFill/>
          </a:ln>
        </p:spPr>
      </p:pic>
      <p:pic>
        <p:nvPicPr>
          <p:cNvPr id="97" name="Google Shape;97;p16"/>
          <p:cNvPicPr preferRelativeResize="0"/>
          <p:nvPr/>
        </p:nvPicPr>
        <p:blipFill>
          <a:blip r:embed="rId10">
            <a:alphaModFix/>
          </a:blip>
          <a:stretch>
            <a:fillRect/>
          </a:stretch>
        </p:blipFill>
        <p:spPr>
          <a:xfrm>
            <a:off x="2713025" y="3651200"/>
            <a:ext cx="1858975" cy="1131550"/>
          </a:xfrm>
          <a:prstGeom prst="rect">
            <a:avLst/>
          </a:prstGeom>
          <a:noFill/>
          <a:ln>
            <a:noFill/>
          </a:ln>
        </p:spPr>
      </p:pic>
      <p:pic>
        <p:nvPicPr>
          <p:cNvPr id="98" name="Google Shape;98;p16"/>
          <p:cNvPicPr preferRelativeResize="0"/>
          <p:nvPr/>
        </p:nvPicPr>
        <p:blipFill>
          <a:blip r:embed="rId11">
            <a:alphaModFix/>
          </a:blip>
          <a:stretch>
            <a:fillRect/>
          </a:stretch>
        </p:blipFill>
        <p:spPr>
          <a:xfrm>
            <a:off x="6771600" y="1080000"/>
            <a:ext cx="2011609" cy="572700"/>
          </a:xfrm>
          <a:prstGeom prst="rect">
            <a:avLst/>
          </a:prstGeom>
          <a:noFill/>
          <a:ln>
            <a:noFill/>
          </a:ln>
        </p:spPr>
      </p:pic>
      <p:pic>
        <p:nvPicPr>
          <p:cNvPr id="99" name="Google Shape;99;p16"/>
          <p:cNvPicPr preferRelativeResize="0"/>
          <p:nvPr/>
        </p:nvPicPr>
        <p:blipFill>
          <a:blip r:embed="rId12">
            <a:alphaModFix/>
          </a:blip>
          <a:stretch>
            <a:fillRect/>
          </a:stretch>
        </p:blipFill>
        <p:spPr>
          <a:xfrm>
            <a:off x="7383825" y="3202875"/>
            <a:ext cx="1400175" cy="609600"/>
          </a:xfrm>
          <a:prstGeom prst="rect">
            <a:avLst/>
          </a:prstGeom>
          <a:noFill/>
          <a:ln>
            <a:noFill/>
          </a:ln>
        </p:spPr>
      </p:pic>
      <p:pic>
        <p:nvPicPr>
          <p:cNvPr id="100" name="Google Shape;100;p16"/>
          <p:cNvPicPr preferRelativeResize="0"/>
          <p:nvPr/>
        </p:nvPicPr>
        <p:blipFill>
          <a:blip r:embed="rId13">
            <a:alphaModFix/>
          </a:blip>
          <a:stretch>
            <a:fillRect/>
          </a:stretch>
        </p:blipFill>
        <p:spPr>
          <a:xfrm>
            <a:off x="5625000" y="4227930"/>
            <a:ext cx="2528888" cy="561975"/>
          </a:xfrm>
          <a:prstGeom prst="rect">
            <a:avLst/>
          </a:prstGeom>
          <a:noFill/>
          <a:ln>
            <a:noFill/>
          </a:ln>
        </p:spPr>
      </p:pic>
      <p:pic>
        <p:nvPicPr>
          <p:cNvPr id="101" name="Google Shape;101;p16"/>
          <p:cNvPicPr preferRelativeResize="0"/>
          <p:nvPr/>
        </p:nvPicPr>
        <p:blipFill>
          <a:blip r:embed="rId14">
            <a:alphaModFix/>
          </a:blip>
          <a:stretch>
            <a:fillRect/>
          </a:stretch>
        </p:blipFill>
        <p:spPr>
          <a:xfrm>
            <a:off x="360000" y="2213242"/>
            <a:ext cx="724229" cy="666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2"/>
          <p:cNvSpPr txBox="1">
            <a:spLocks noGrp="1"/>
          </p:cNvSpPr>
          <p:nvPr>
            <p:ph type="title"/>
          </p:nvPr>
        </p:nvSpPr>
        <p:spPr>
          <a:xfrm>
            <a:off x="273650" y="231800"/>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모델 분석 </a:t>
            </a:r>
            <a:r>
              <a:rPr lang="ko"/>
              <a:t>- </a:t>
            </a:r>
            <a:r>
              <a:rPr lang="ko" sz="2244">
                <a:latin typeface="Malgun Gothic"/>
                <a:ea typeface="Malgun Gothic"/>
                <a:cs typeface="Malgun Gothic"/>
                <a:sym typeface="Malgun Gothic"/>
              </a:rPr>
              <a:t>성능 평가 (교차 검증)</a:t>
            </a:r>
            <a:r>
              <a:rPr lang="ko"/>
              <a:t> </a:t>
            </a:r>
            <a:endParaRPr/>
          </a:p>
        </p:txBody>
      </p:sp>
      <p:pic>
        <p:nvPicPr>
          <p:cNvPr id="447" name="Google Shape;447;p52"/>
          <p:cNvPicPr preferRelativeResize="0"/>
          <p:nvPr/>
        </p:nvPicPr>
        <p:blipFill>
          <a:blip r:embed="rId3">
            <a:alphaModFix/>
          </a:blip>
          <a:stretch>
            <a:fillRect/>
          </a:stretch>
        </p:blipFill>
        <p:spPr>
          <a:xfrm>
            <a:off x="720000" y="1173525"/>
            <a:ext cx="3690000" cy="3191575"/>
          </a:xfrm>
          <a:prstGeom prst="rect">
            <a:avLst/>
          </a:prstGeom>
          <a:noFill/>
          <a:ln>
            <a:noFill/>
          </a:ln>
        </p:spPr>
      </p:pic>
      <p:sp>
        <p:nvSpPr>
          <p:cNvPr id="448" name="Google Shape;448;p52"/>
          <p:cNvSpPr txBox="1"/>
          <p:nvPr/>
        </p:nvSpPr>
        <p:spPr>
          <a:xfrm>
            <a:off x="4680000" y="1173525"/>
            <a:ext cx="4104000" cy="350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b="1">
                <a:solidFill>
                  <a:schemeClr val="dk1"/>
                </a:solidFill>
                <a:highlight>
                  <a:srgbClr val="FFFFFF"/>
                </a:highlight>
                <a:latin typeface="Malgun Gothic"/>
                <a:ea typeface="Malgun Gothic"/>
                <a:cs typeface="Malgun Gothic"/>
                <a:sym typeface="Malgun Gothic"/>
              </a:rPr>
              <a:t>교차 검증 정확도 점수 (5개)</a:t>
            </a:r>
            <a:endParaRPr b="1">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r>
              <a:rPr lang="ko" b="1">
                <a:solidFill>
                  <a:schemeClr val="dk1"/>
                </a:solidFill>
                <a:highlight>
                  <a:srgbClr val="FFFFFF"/>
                </a:highlight>
                <a:latin typeface="Malgun Gothic"/>
                <a:ea typeface="Malgun Gothic"/>
                <a:cs typeface="Malgun Gothic"/>
                <a:sym typeface="Malgun Gothic"/>
              </a:rPr>
              <a:t>[0.9    , 0.8875 , 0.8875 , 0.90625, 0.88125]</a:t>
            </a:r>
            <a:endParaRPr b="1">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endParaRPr sz="1200">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r>
              <a:rPr lang="ko" sz="1200">
                <a:solidFill>
                  <a:schemeClr val="dk1"/>
                </a:solidFill>
                <a:highlight>
                  <a:srgbClr val="FFFFFF"/>
                </a:highlight>
                <a:latin typeface="Malgun Gothic"/>
                <a:ea typeface="Malgun Gothic"/>
                <a:cs typeface="Malgun Gothic"/>
                <a:sym typeface="Malgun Gothic"/>
              </a:rPr>
              <a:t>교차 검증 </a:t>
            </a:r>
            <a:r>
              <a:rPr lang="ko" sz="1200" b="1">
                <a:solidFill>
                  <a:schemeClr val="dk1"/>
                </a:solidFill>
                <a:highlight>
                  <a:srgbClr val="FFFFFF"/>
                </a:highlight>
                <a:latin typeface="Malgun Gothic"/>
                <a:ea typeface="Malgun Gothic"/>
                <a:cs typeface="Malgun Gothic"/>
                <a:sym typeface="Malgun Gothic"/>
              </a:rPr>
              <a:t>정확도 평균</a:t>
            </a:r>
            <a:r>
              <a:rPr lang="ko" sz="1200">
                <a:solidFill>
                  <a:schemeClr val="dk1"/>
                </a:solidFill>
                <a:highlight>
                  <a:srgbClr val="FFFFFF"/>
                </a:highlight>
                <a:latin typeface="Malgun Gothic"/>
                <a:ea typeface="Malgun Gothic"/>
                <a:cs typeface="Malgun Gothic"/>
                <a:sym typeface="Malgun Gothic"/>
              </a:rPr>
              <a:t>: </a:t>
            </a:r>
            <a:r>
              <a:rPr lang="ko" sz="1200" b="1">
                <a:solidFill>
                  <a:schemeClr val="dk1"/>
                </a:solidFill>
                <a:highlight>
                  <a:srgbClr val="FFFFFF"/>
                </a:highlight>
                <a:latin typeface="Malgun Gothic"/>
                <a:ea typeface="Malgun Gothic"/>
                <a:cs typeface="Malgun Gothic"/>
                <a:sym typeface="Malgun Gothic"/>
              </a:rPr>
              <a:t>0.892</a:t>
            </a:r>
            <a:endParaRPr sz="1200" b="1">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endParaRPr sz="1200" b="1">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r>
              <a:rPr lang="ko" sz="1200">
                <a:solidFill>
                  <a:schemeClr val="dk1"/>
                </a:solidFill>
                <a:highlight>
                  <a:srgbClr val="FFFFFF"/>
                </a:highlight>
                <a:latin typeface="Malgun Gothic"/>
                <a:ea typeface="Malgun Gothic"/>
                <a:cs typeface="Malgun Gothic"/>
                <a:sym typeface="Malgun Gothic"/>
              </a:rPr>
              <a:t>교차 검증 </a:t>
            </a:r>
            <a:r>
              <a:rPr lang="ko" sz="1200" b="1">
                <a:solidFill>
                  <a:schemeClr val="dk1"/>
                </a:solidFill>
                <a:highlight>
                  <a:srgbClr val="FFFFFF"/>
                </a:highlight>
                <a:latin typeface="Malgun Gothic"/>
                <a:ea typeface="Malgun Gothic"/>
                <a:cs typeface="Malgun Gothic"/>
                <a:sym typeface="Malgun Gothic"/>
              </a:rPr>
              <a:t>정확도 표준편차</a:t>
            </a:r>
            <a:r>
              <a:rPr lang="ko" sz="1200">
                <a:solidFill>
                  <a:schemeClr val="dk1"/>
                </a:solidFill>
                <a:highlight>
                  <a:srgbClr val="FFFFFF"/>
                </a:highlight>
                <a:latin typeface="Malgun Gothic"/>
                <a:ea typeface="Malgun Gothic"/>
                <a:cs typeface="Malgun Gothic"/>
                <a:sym typeface="Malgun Gothic"/>
              </a:rPr>
              <a:t>: </a:t>
            </a:r>
            <a:r>
              <a:rPr lang="ko" sz="1200" b="1">
                <a:solidFill>
                  <a:schemeClr val="dk1"/>
                </a:solidFill>
                <a:highlight>
                  <a:srgbClr val="FFFFFF"/>
                </a:highlight>
                <a:latin typeface="Malgun Gothic"/>
                <a:ea typeface="Malgun Gothic"/>
                <a:cs typeface="Malgun Gothic"/>
                <a:sym typeface="Malgun Gothic"/>
              </a:rPr>
              <a:t>0.0091</a:t>
            </a:r>
            <a:endParaRPr sz="1200" b="1">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endParaRPr sz="1200" b="1">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r>
              <a:rPr lang="ko" sz="1200">
                <a:solidFill>
                  <a:schemeClr val="dk1"/>
                </a:solidFill>
                <a:highlight>
                  <a:srgbClr val="FFFFFF"/>
                </a:highlight>
                <a:latin typeface="Malgun Gothic"/>
                <a:ea typeface="Malgun Gothic"/>
                <a:cs typeface="Malgun Gothic"/>
                <a:sym typeface="Malgun Gothic"/>
              </a:rPr>
              <a:t>- 교차 검증을 통해 </a:t>
            </a:r>
            <a:r>
              <a:rPr lang="ko" sz="1200" b="1">
                <a:solidFill>
                  <a:schemeClr val="dk1"/>
                </a:solidFill>
                <a:highlight>
                  <a:srgbClr val="FFFFFF"/>
                </a:highlight>
                <a:latin typeface="Malgun Gothic"/>
                <a:ea typeface="Malgun Gothic"/>
                <a:cs typeface="Malgun Gothic"/>
                <a:sym typeface="Malgun Gothic"/>
              </a:rPr>
              <a:t>약 89.25%의 평균 정확도</a:t>
            </a:r>
            <a:r>
              <a:rPr lang="ko" sz="1200">
                <a:solidFill>
                  <a:schemeClr val="dk1"/>
                </a:solidFill>
                <a:highlight>
                  <a:srgbClr val="FFFFFF"/>
                </a:highlight>
                <a:latin typeface="Malgun Gothic"/>
                <a:ea typeface="Malgun Gothic"/>
                <a:cs typeface="Malgun Gothic"/>
                <a:sym typeface="Malgun Gothic"/>
              </a:rPr>
              <a:t>를 보이며, </a:t>
            </a:r>
            <a:r>
              <a:rPr lang="ko" sz="1200" b="1">
                <a:solidFill>
                  <a:schemeClr val="dk1"/>
                </a:solidFill>
                <a:highlight>
                  <a:srgbClr val="FFFFFF"/>
                </a:highlight>
                <a:latin typeface="Malgun Gothic"/>
                <a:ea typeface="Malgun Gothic"/>
                <a:cs typeface="Malgun Gothic"/>
                <a:sym typeface="Malgun Gothic"/>
              </a:rPr>
              <a:t>정확도의 변동성도 낮은 편</a:t>
            </a:r>
            <a:endParaRPr sz="1200" b="1">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endParaRPr sz="1200" b="1">
              <a:solidFill>
                <a:schemeClr val="dk1"/>
              </a:solidFill>
              <a:highlight>
                <a:srgbClr val="FFFFFF"/>
              </a:highlight>
              <a:latin typeface="Malgun Gothic"/>
              <a:ea typeface="Malgun Gothic"/>
              <a:cs typeface="Malgun Gothic"/>
              <a:sym typeface="Malgun Gothic"/>
            </a:endParaRPr>
          </a:p>
          <a:p>
            <a:pPr marL="0" lvl="0" indent="0" algn="l" rtl="0">
              <a:lnSpc>
                <a:spcPct val="150000"/>
              </a:lnSpc>
              <a:spcBef>
                <a:spcPts val="0"/>
              </a:spcBef>
              <a:spcAft>
                <a:spcPts val="0"/>
              </a:spcAft>
              <a:buNone/>
            </a:pPr>
            <a:r>
              <a:rPr lang="ko" sz="1200">
                <a:solidFill>
                  <a:schemeClr val="dk1"/>
                </a:solidFill>
                <a:highlight>
                  <a:srgbClr val="FFFFFF"/>
                </a:highlight>
                <a:latin typeface="Malgun Gothic"/>
                <a:ea typeface="Malgun Gothic"/>
                <a:cs typeface="Malgun Gothic"/>
                <a:sym typeface="Malgun Gothic"/>
              </a:rPr>
              <a:t>- 모델이 일반화 성능이 꽤 </a:t>
            </a:r>
            <a:r>
              <a:rPr lang="ko" sz="1200" b="1">
                <a:solidFill>
                  <a:schemeClr val="dk1"/>
                </a:solidFill>
                <a:highlight>
                  <a:srgbClr val="FFFFFF"/>
                </a:highlight>
                <a:latin typeface="Malgun Gothic"/>
                <a:ea typeface="Malgun Gothic"/>
                <a:cs typeface="Malgun Gothic"/>
                <a:sym typeface="Malgun Gothic"/>
              </a:rPr>
              <a:t>안정적</a:t>
            </a:r>
            <a:r>
              <a:rPr lang="ko" sz="1200">
                <a:solidFill>
                  <a:schemeClr val="dk1"/>
                </a:solidFill>
                <a:highlight>
                  <a:srgbClr val="FFFFFF"/>
                </a:highlight>
                <a:latin typeface="Malgun Gothic"/>
                <a:ea typeface="Malgun Gothic"/>
                <a:cs typeface="Malgun Gothic"/>
                <a:sym typeface="Malgun Gothic"/>
              </a:rPr>
              <a:t>이라는 신호</a:t>
            </a:r>
            <a:endParaRPr sz="1200">
              <a:solidFill>
                <a:schemeClr val="dk1"/>
              </a:solidFill>
              <a:highlight>
                <a:srgbClr val="FFFFFF"/>
              </a:highlight>
              <a:latin typeface="Malgun Gothic"/>
              <a:ea typeface="Malgun Gothic"/>
              <a:cs typeface="Malgun Gothic"/>
              <a:sym typeface="Malgun Gothic"/>
            </a:endParaRPr>
          </a:p>
          <a:p>
            <a:pPr marL="0" lvl="0" indent="0" algn="l" rtl="0">
              <a:lnSpc>
                <a:spcPct val="115000"/>
              </a:lnSpc>
              <a:spcBef>
                <a:spcPts val="0"/>
              </a:spcBef>
              <a:spcAft>
                <a:spcPts val="0"/>
              </a:spcAft>
              <a:buNone/>
            </a:pPr>
            <a:endParaRPr sz="1200" b="1">
              <a:solidFill>
                <a:schemeClr val="dk1"/>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3"/>
          <p:cNvSpPr txBox="1">
            <a:spLocks noGrp="1"/>
          </p:cNvSpPr>
          <p:nvPr>
            <p:ph type="title"/>
          </p:nvPr>
        </p:nvSpPr>
        <p:spPr>
          <a:xfrm>
            <a:off x="250750" y="239425"/>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모델 분석</a:t>
            </a:r>
            <a:r>
              <a:rPr lang="ko"/>
              <a:t> - </a:t>
            </a:r>
            <a:r>
              <a:rPr lang="ko" sz="2244">
                <a:latin typeface="Malgun Gothic"/>
                <a:ea typeface="Malgun Gothic"/>
                <a:cs typeface="Malgun Gothic"/>
                <a:sym typeface="Malgun Gothic"/>
              </a:rPr>
              <a:t>계수 및 결론도출</a:t>
            </a:r>
            <a:endParaRPr sz="2244">
              <a:latin typeface="Malgun Gothic"/>
              <a:ea typeface="Malgun Gothic"/>
              <a:cs typeface="Malgun Gothic"/>
              <a:sym typeface="Malgun Gothic"/>
            </a:endParaRPr>
          </a:p>
        </p:txBody>
      </p:sp>
      <p:sp>
        <p:nvSpPr>
          <p:cNvPr id="454" name="Google Shape;454;p53"/>
          <p:cNvSpPr txBox="1"/>
          <p:nvPr/>
        </p:nvSpPr>
        <p:spPr>
          <a:xfrm>
            <a:off x="5178000" y="1217975"/>
            <a:ext cx="3000000" cy="71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50">
              <a:solidFill>
                <a:schemeClr val="dk1"/>
              </a:solidFill>
              <a:highlight>
                <a:srgbClr val="FFFFFF"/>
              </a:highlight>
            </a:endParaRPr>
          </a:p>
          <a:p>
            <a:pPr marL="0" lvl="0" indent="0" algn="l" rtl="0">
              <a:lnSpc>
                <a:spcPct val="115000"/>
              </a:lnSpc>
              <a:spcBef>
                <a:spcPts val="0"/>
              </a:spcBef>
              <a:spcAft>
                <a:spcPts val="0"/>
              </a:spcAft>
              <a:buNone/>
            </a:pPr>
            <a:endParaRPr sz="1050">
              <a:solidFill>
                <a:schemeClr val="dk1"/>
              </a:solidFill>
              <a:highlight>
                <a:srgbClr val="FFFFFF"/>
              </a:highlight>
            </a:endParaRPr>
          </a:p>
          <a:p>
            <a:pPr marL="0" lvl="0" indent="0" algn="l" rtl="0">
              <a:lnSpc>
                <a:spcPct val="115000"/>
              </a:lnSpc>
              <a:spcBef>
                <a:spcPts val="0"/>
              </a:spcBef>
              <a:spcAft>
                <a:spcPts val="0"/>
              </a:spcAft>
              <a:buNone/>
            </a:pPr>
            <a:endParaRPr sz="1050">
              <a:solidFill>
                <a:schemeClr val="dk1"/>
              </a:solidFill>
              <a:highlight>
                <a:srgbClr val="FFFFFF"/>
              </a:highlight>
            </a:endParaRPr>
          </a:p>
        </p:txBody>
      </p:sp>
      <p:pic>
        <p:nvPicPr>
          <p:cNvPr id="455" name="Google Shape;455;p53"/>
          <p:cNvPicPr preferRelativeResize="0"/>
          <p:nvPr/>
        </p:nvPicPr>
        <p:blipFill>
          <a:blip r:embed="rId3">
            <a:alphaModFix/>
          </a:blip>
          <a:stretch>
            <a:fillRect/>
          </a:stretch>
        </p:blipFill>
        <p:spPr>
          <a:xfrm>
            <a:off x="360000" y="1170000"/>
            <a:ext cx="4050000" cy="3195100"/>
          </a:xfrm>
          <a:prstGeom prst="rect">
            <a:avLst/>
          </a:prstGeom>
          <a:noFill/>
          <a:ln>
            <a:noFill/>
          </a:ln>
        </p:spPr>
      </p:pic>
      <p:sp>
        <p:nvSpPr>
          <p:cNvPr id="456" name="Google Shape;456;p53"/>
          <p:cNvSpPr txBox="1"/>
          <p:nvPr/>
        </p:nvSpPr>
        <p:spPr>
          <a:xfrm>
            <a:off x="4680000" y="1170000"/>
            <a:ext cx="41040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1200" b="1">
                <a:solidFill>
                  <a:schemeClr val="dk1"/>
                </a:solidFill>
                <a:latin typeface="Malgun Gothic"/>
                <a:ea typeface="Malgun Gothic"/>
                <a:cs typeface="Malgun Gothic"/>
                <a:sym typeface="Malgun Gothic"/>
              </a:rPr>
              <a:t>구_번호 (자치구 매출 높은 순서): 2.6440</a:t>
            </a:r>
            <a:endParaRPr sz="1200" b="1">
              <a:solidFill>
                <a:schemeClr val="dk1"/>
              </a:solidFill>
              <a:latin typeface="Malgun Gothic"/>
              <a:ea typeface="Malgun Gothic"/>
              <a:cs typeface="Malgun Gothic"/>
              <a:sym typeface="Malgun Gothic"/>
            </a:endParaRPr>
          </a:p>
          <a:p>
            <a:pPr marL="457200" lvl="0" indent="-304800" algn="l" rtl="0">
              <a:lnSpc>
                <a:spcPct val="115000"/>
              </a:lnSpc>
              <a:spcBef>
                <a:spcPts val="0"/>
              </a:spcBef>
              <a:spcAft>
                <a:spcPts val="0"/>
              </a:spcAft>
              <a:buClr>
                <a:schemeClr val="dk1"/>
              </a:buClr>
              <a:buSzPts val="1200"/>
              <a:buChar char="-"/>
            </a:pPr>
            <a:r>
              <a:rPr lang="ko" sz="1200" b="1">
                <a:solidFill>
                  <a:schemeClr val="dk1"/>
                </a:solidFill>
                <a:latin typeface="Malgun Gothic"/>
                <a:ea typeface="Malgun Gothic"/>
                <a:cs typeface="Malgun Gothic"/>
                <a:sym typeface="Malgun Gothic"/>
              </a:rPr>
              <a:t>매출이 높은 구에 속한 지역의 가게는 좋은 성과</a:t>
            </a:r>
            <a:r>
              <a:rPr lang="ko" sz="1200">
                <a:solidFill>
                  <a:schemeClr val="dk1"/>
                </a:solidFill>
                <a:latin typeface="Malgun Gothic"/>
                <a:ea typeface="Malgun Gothic"/>
                <a:cs typeface="Malgun Gothic"/>
                <a:sym typeface="Malgun Gothic"/>
              </a:rPr>
              <a:t>를 더 자주 보일 가능성이 높습니다.</a:t>
            </a:r>
            <a:endParaRPr sz="1200">
              <a:solidFill>
                <a:schemeClr val="dk1"/>
              </a:solidFill>
              <a:latin typeface="Malgun Gothic"/>
              <a:ea typeface="Malgun Gothic"/>
              <a:cs typeface="Malgun Gothic"/>
              <a:sym typeface="Malgun Gothic"/>
            </a:endParaRPr>
          </a:p>
          <a:p>
            <a:pPr marL="457200" lvl="0" indent="0" algn="l" rtl="0">
              <a:lnSpc>
                <a:spcPct val="115000"/>
              </a:lnSpc>
              <a:spcBef>
                <a:spcPts val="0"/>
              </a:spcBef>
              <a:spcAft>
                <a:spcPts val="0"/>
              </a:spcAft>
              <a:buNone/>
            </a:pPr>
            <a:endParaRPr sz="1200">
              <a:solidFill>
                <a:schemeClr val="dk1"/>
              </a:solidFill>
              <a:latin typeface="Malgun Gothic"/>
              <a:ea typeface="Malgun Gothic"/>
              <a:cs typeface="Malgun Gothic"/>
              <a:sym typeface="Malgun Gothic"/>
            </a:endParaRPr>
          </a:p>
          <a:p>
            <a:pPr marL="457200" lvl="0" indent="0" algn="l" rtl="0">
              <a:lnSpc>
                <a:spcPct val="115000"/>
              </a:lnSpc>
              <a:spcBef>
                <a:spcPts val="0"/>
              </a:spcBef>
              <a:spcAft>
                <a:spcPts val="0"/>
              </a:spcAft>
              <a:buNone/>
            </a:pPr>
            <a:endParaRPr sz="12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r>
              <a:rPr lang="ko" sz="1200" b="1">
                <a:solidFill>
                  <a:schemeClr val="dk1"/>
                </a:solidFill>
                <a:latin typeface="Malgun Gothic"/>
                <a:ea typeface="Malgun Gothic"/>
                <a:cs typeface="Malgun Gothic"/>
                <a:sym typeface="Malgun Gothic"/>
              </a:rPr>
              <a:t>최근10년영업기간 (최근 10년 영업 기간): 0.6378</a:t>
            </a:r>
            <a:endParaRPr sz="1200" b="1">
              <a:solidFill>
                <a:schemeClr val="dk1"/>
              </a:solidFill>
              <a:latin typeface="Malgun Gothic"/>
              <a:ea typeface="Malgun Gothic"/>
              <a:cs typeface="Malgun Gothic"/>
              <a:sym typeface="Malgun Gothic"/>
            </a:endParaRPr>
          </a:p>
          <a:p>
            <a:pPr marL="457200" lvl="0" indent="-304800" algn="l" rtl="0">
              <a:lnSpc>
                <a:spcPct val="115000"/>
              </a:lnSpc>
              <a:spcBef>
                <a:spcPts val="0"/>
              </a:spcBef>
              <a:spcAft>
                <a:spcPts val="0"/>
              </a:spcAft>
              <a:buClr>
                <a:schemeClr val="dk1"/>
              </a:buClr>
              <a:buSzPts val="1200"/>
              <a:buChar char="-"/>
            </a:pPr>
            <a:r>
              <a:rPr lang="ko" sz="1200" b="1">
                <a:solidFill>
                  <a:schemeClr val="dk1"/>
                </a:solidFill>
                <a:latin typeface="Malgun Gothic"/>
                <a:ea typeface="Malgun Gothic"/>
                <a:cs typeface="Malgun Gothic"/>
                <a:sym typeface="Malgun Gothic"/>
              </a:rPr>
              <a:t>오래된 가게일수록 좋은 성과</a:t>
            </a:r>
            <a:r>
              <a:rPr lang="ko" sz="1200">
                <a:solidFill>
                  <a:schemeClr val="dk1"/>
                </a:solidFill>
                <a:latin typeface="Malgun Gothic"/>
                <a:ea typeface="Malgun Gothic"/>
                <a:cs typeface="Malgun Gothic"/>
                <a:sym typeface="Malgun Gothic"/>
              </a:rPr>
              <a:t>를 더 자주 보일 가능성이 높습니다. 즉, 오랜 기간 영업한 가게가 좋은 성과를 더 쉽게 달성할 수 있을 것입니다.</a:t>
            </a:r>
            <a:endParaRPr sz="1200">
              <a:solidFill>
                <a:schemeClr val="dk1"/>
              </a:solidFill>
              <a:latin typeface="Malgun Gothic"/>
              <a:ea typeface="Malgun Gothic"/>
              <a:cs typeface="Malgun Gothic"/>
              <a:sym typeface="Malgun Gothic"/>
            </a:endParaRPr>
          </a:p>
          <a:p>
            <a:pPr marL="457200" lvl="0" indent="0" algn="l" rtl="0">
              <a:lnSpc>
                <a:spcPct val="115000"/>
              </a:lnSpc>
              <a:spcBef>
                <a:spcPts val="0"/>
              </a:spcBef>
              <a:spcAft>
                <a:spcPts val="0"/>
              </a:spcAft>
              <a:buNone/>
            </a:pPr>
            <a:endParaRPr sz="1200">
              <a:solidFill>
                <a:schemeClr val="dk1"/>
              </a:solidFill>
              <a:latin typeface="Malgun Gothic"/>
              <a:ea typeface="Malgun Gothic"/>
              <a:cs typeface="Malgun Gothic"/>
              <a:sym typeface="Malgun Gothic"/>
            </a:endParaRPr>
          </a:p>
          <a:p>
            <a:pPr marL="457200" lvl="0" indent="0" algn="l" rtl="0">
              <a:lnSpc>
                <a:spcPct val="115000"/>
              </a:lnSpc>
              <a:spcBef>
                <a:spcPts val="0"/>
              </a:spcBef>
              <a:spcAft>
                <a:spcPts val="0"/>
              </a:spcAft>
              <a:buNone/>
            </a:pPr>
            <a:endParaRPr sz="12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r>
              <a:rPr lang="ko" sz="1200" b="1">
                <a:solidFill>
                  <a:schemeClr val="dk1"/>
                </a:solidFill>
                <a:latin typeface="Malgun Gothic"/>
                <a:ea typeface="Malgun Gothic"/>
                <a:cs typeface="Malgun Gothic"/>
                <a:sym typeface="Malgun Gothic"/>
              </a:rPr>
              <a:t>건당_매출금액 (건당 매출 금액): 0.1867</a:t>
            </a:r>
            <a:endParaRPr sz="1200" b="1">
              <a:solidFill>
                <a:schemeClr val="dk1"/>
              </a:solidFill>
              <a:latin typeface="Malgun Gothic"/>
              <a:ea typeface="Malgun Gothic"/>
              <a:cs typeface="Malgun Gothic"/>
              <a:sym typeface="Malgun Gothic"/>
            </a:endParaRPr>
          </a:p>
          <a:p>
            <a:pPr marL="457200" lvl="0" indent="-304800" algn="l" rtl="0">
              <a:lnSpc>
                <a:spcPct val="115000"/>
              </a:lnSpc>
              <a:spcBef>
                <a:spcPts val="0"/>
              </a:spcBef>
              <a:spcAft>
                <a:spcPts val="0"/>
              </a:spcAft>
              <a:buClr>
                <a:schemeClr val="dk1"/>
              </a:buClr>
              <a:buSzPts val="1200"/>
              <a:buChar char="-"/>
            </a:pPr>
            <a:r>
              <a:rPr lang="ko" sz="1200" b="1">
                <a:solidFill>
                  <a:schemeClr val="dk1"/>
                </a:solidFill>
                <a:latin typeface="Malgun Gothic"/>
                <a:ea typeface="Malgun Gothic"/>
                <a:cs typeface="Malgun Gothic"/>
                <a:sym typeface="Malgun Gothic"/>
              </a:rPr>
              <a:t>더 높은 건당 매출을 기록하는 가게는 좋은 성과</a:t>
            </a:r>
            <a:r>
              <a:rPr lang="ko" sz="1200">
                <a:solidFill>
                  <a:schemeClr val="dk1"/>
                </a:solidFill>
                <a:latin typeface="Malgun Gothic"/>
                <a:ea typeface="Malgun Gothic"/>
                <a:cs typeface="Malgun Gothic"/>
                <a:sym typeface="Malgun Gothic"/>
              </a:rPr>
              <a:t>를 더 자주 보일 가능성이 높습니다.</a:t>
            </a:r>
            <a:endParaRPr sz="1200">
              <a:solidFill>
                <a:schemeClr val="dk1"/>
              </a:solidFill>
              <a:latin typeface="Malgun Gothic"/>
              <a:ea typeface="Malgun Gothic"/>
              <a:cs typeface="Malgun Gothic"/>
              <a:sym typeface="Malgun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4"/>
          <p:cNvSpPr txBox="1">
            <a:spLocks noGrp="1"/>
          </p:cNvSpPr>
          <p:nvPr>
            <p:ph type="title"/>
          </p:nvPr>
        </p:nvSpPr>
        <p:spPr>
          <a:xfrm>
            <a:off x="243125" y="239425"/>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모델 분석 </a:t>
            </a:r>
            <a:r>
              <a:rPr lang="ko"/>
              <a:t>- </a:t>
            </a:r>
            <a:r>
              <a:rPr lang="ko" sz="2244">
                <a:latin typeface="Malgun Gothic"/>
                <a:ea typeface="Malgun Gothic"/>
                <a:cs typeface="Malgun Gothic"/>
                <a:sym typeface="Malgun Gothic"/>
              </a:rPr>
              <a:t>계수 및 결론도출</a:t>
            </a:r>
            <a:endParaRPr sz="2244">
              <a:latin typeface="Malgun Gothic"/>
              <a:ea typeface="Malgun Gothic"/>
              <a:cs typeface="Malgun Gothic"/>
              <a:sym typeface="Malgun Gothic"/>
            </a:endParaRPr>
          </a:p>
        </p:txBody>
      </p:sp>
      <p:sp>
        <p:nvSpPr>
          <p:cNvPr id="462" name="Google Shape;462;p54"/>
          <p:cNvSpPr txBox="1"/>
          <p:nvPr/>
        </p:nvSpPr>
        <p:spPr>
          <a:xfrm>
            <a:off x="4680000" y="1170000"/>
            <a:ext cx="4104000" cy="320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b="1">
                <a:solidFill>
                  <a:schemeClr val="dk1"/>
                </a:solidFill>
                <a:latin typeface="Malgun Gothic"/>
                <a:ea typeface="Malgun Gothic"/>
                <a:cs typeface="Malgun Gothic"/>
                <a:sym typeface="Malgun Gothic"/>
              </a:rPr>
              <a:t>개업수 (개업 수): 0.0688</a:t>
            </a:r>
            <a:endParaRPr b="1">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endParaRPr sz="1200" b="1">
              <a:solidFill>
                <a:schemeClr val="dk1"/>
              </a:solidFill>
              <a:latin typeface="Malgun Gothic"/>
              <a:ea typeface="Malgun Gothic"/>
              <a:cs typeface="Malgun Gothic"/>
              <a:sym typeface="Malgun Gothic"/>
            </a:endParaRPr>
          </a:p>
          <a:p>
            <a:pPr marL="457200" lvl="0" indent="-304800" algn="l" rtl="0">
              <a:lnSpc>
                <a:spcPct val="115000"/>
              </a:lnSpc>
              <a:spcBef>
                <a:spcPts val="0"/>
              </a:spcBef>
              <a:spcAft>
                <a:spcPts val="0"/>
              </a:spcAft>
              <a:buClr>
                <a:schemeClr val="dk1"/>
              </a:buClr>
              <a:buSzPts val="1200"/>
              <a:buChar char="-"/>
            </a:pPr>
            <a:r>
              <a:rPr lang="ko" sz="1200">
                <a:solidFill>
                  <a:schemeClr val="dk1"/>
                </a:solidFill>
                <a:latin typeface="Malgun Gothic"/>
                <a:ea typeface="Malgun Gothic"/>
                <a:cs typeface="Malgun Gothic"/>
                <a:sym typeface="Malgun Gothic"/>
              </a:rPr>
              <a:t>가게의 </a:t>
            </a:r>
            <a:r>
              <a:rPr lang="ko" sz="1200" b="1">
                <a:solidFill>
                  <a:schemeClr val="dk1"/>
                </a:solidFill>
                <a:latin typeface="Malgun Gothic"/>
                <a:ea typeface="Malgun Gothic"/>
                <a:cs typeface="Malgun Gothic"/>
                <a:sym typeface="Malgun Gothic"/>
              </a:rPr>
              <a:t>개업 수가 많을수록 좋은 성과</a:t>
            </a:r>
            <a:r>
              <a:rPr lang="ko" sz="1200">
                <a:solidFill>
                  <a:schemeClr val="dk1"/>
                </a:solidFill>
                <a:latin typeface="Malgun Gothic"/>
                <a:ea typeface="Malgun Gothic"/>
                <a:cs typeface="Malgun Gothic"/>
                <a:sym typeface="Malgun Gothic"/>
              </a:rPr>
              <a:t>를 더 자주 보일 가능성이 높습니다. </a:t>
            </a:r>
            <a:endParaRPr sz="1200">
              <a:solidFill>
                <a:schemeClr val="dk1"/>
              </a:solidFill>
              <a:latin typeface="Malgun Gothic"/>
              <a:ea typeface="Malgun Gothic"/>
              <a:cs typeface="Malgun Gothic"/>
              <a:sym typeface="Malgun Gothic"/>
            </a:endParaRPr>
          </a:p>
          <a:p>
            <a:pPr marL="457200" lvl="0" indent="-304800" algn="l" rtl="0">
              <a:lnSpc>
                <a:spcPct val="115000"/>
              </a:lnSpc>
              <a:spcBef>
                <a:spcPts val="0"/>
              </a:spcBef>
              <a:spcAft>
                <a:spcPts val="0"/>
              </a:spcAft>
              <a:buClr>
                <a:schemeClr val="dk1"/>
              </a:buClr>
              <a:buSzPts val="1200"/>
              <a:buChar char="-"/>
            </a:pPr>
            <a:r>
              <a:rPr lang="ko" sz="1200" b="1">
                <a:solidFill>
                  <a:schemeClr val="dk1"/>
                </a:solidFill>
                <a:latin typeface="Malgun Gothic"/>
                <a:ea typeface="Malgun Gothic"/>
                <a:cs typeface="Malgun Gothic"/>
                <a:sym typeface="Malgun Gothic"/>
              </a:rPr>
              <a:t>새로운 가게가 많은 지역은 좋은 성과</a:t>
            </a:r>
            <a:r>
              <a:rPr lang="ko" sz="1200">
                <a:solidFill>
                  <a:schemeClr val="dk1"/>
                </a:solidFill>
                <a:latin typeface="Malgun Gothic"/>
                <a:ea typeface="Malgun Gothic"/>
                <a:cs typeface="Malgun Gothic"/>
                <a:sym typeface="Malgun Gothic"/>
              </a:rPr>
              <a:t>를 더 기대할 수 있습니다.</a:t>
            </a:r>
            <a:endParaRPr sz="12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None/>
            </a:pPr>
            <a:endParaRPr sz="1200">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Clr>
                <a:schemeClr val="dk1"/>
              </a:buClr>
              <a:buSzPts val="1100"/>
              <a:buFont typeface="Arial"/>
              <a:buNone/>
            </a:pPr>
            <a:r>
              <a:rPr lang="ko" b="1">
                <a:solidFill>
                  <a:schemeClr val="dk1"/>
                </a:solidFill>
                <a:latin typeface="Malgun Gothic"/>
                <a:ea typeface="Malgun Gothic"/>
                <a:cs typeface="Malgun Gothic"/>
                <a:sym typeface="Malgun Gothic"/>
              </a:rPr>
              <a:t>폐업수 (폐업 수): -0.0971</a:t>
            </a:r>
            <a:endParaRPr b="1">
              <a:solidFill>
                <a:schemeClr val="dk1"/>
              </a:solidFill>
              <a:latin typeface="Malgun Gothic"/>
              <a:ea typeface="Malgun Gothic"/>
              <a:cs typeface="Malgun Gothic"/>
              <a:sym typeface="Malgun Gothic"/>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latin typeface="Malgun Gothic"/>
              <a:ea typeface="Malgun Gothic"/>
              <a:cs typeface="Malgun Gothic"/>
              <a:sym typeface="Malgun Gothic"/>
            </a:endParaRPr>
          </a:p>
          <a:p>
            <a:pPr marL="457200" lvl="0" indent="-304800" algn="l" rtl="0">
              <a:lnSpc>
                <a:spcPct val="115000"/>
              </a:lnSpc>
              <a:spcBef>
                <a:spcPts val="0"/>
              </a:spcBef>
              <a:spcAft>
                <a:spcPts val="0"/>
              </a:spcAft>
              <a:buClr>
                <a:schemeClr val="dk1"/>
              </a:buClr>
              <a:buSzPts val="1200"/>
              <a:buChar char="-"/>
            </a:pPr>
            <a:r>
              <a:rPr lang="ko" sz="1200">
                <a:solidFill>
                  <a:schemeClr val="dk1"/>
                </a:solidFill>
                <a:latin typeface="Malgun Gothic"/>
                <a:ea typeface="Malgun Gothic"/>
                <a:cs typeface="Malgun Gothic"/>
                <a:sym typeface="Malgun Gothic"/>
              </a:rPr>
              <a:t>폐업 수가 많을수록 양성 클래스(좋음, 1)를 예측하는 데 </a:t>
            </a:r>
            <a:r>
              <a:rPr lang="ko" sz="1200" b="1">
                <a:solidFill>
                  <a:schemeClr val="dk1"/>
                </a:solidFill>
                <a:latin typeface="Malgun Gothic"/>
                <a:ea typeface="Malgun Gothic"/>
                <a:cs typeface="Malgun Gothic"/>
                <a:sym typeface="Malgun Gothic"/>
              </a:rPr>
              <a:t>부정적인 영향</a:t>
            </a:r>
            <a:r>
              <a:rPr lang="ko" sz="1200">
                <a:solidFill>
                  <a:schemeClr val="dk1"/>
                </a:solidFill>
                <a:latin typeface="Malgun Gothic"/>
                <a:ea typeface="Malgun Gothic"/>
                <a:cs typeface="Malgun Gothic"/>
                <a:sym typeface="Malgun Gothic"/>
              </a:rPr>
              <a:t>을 미칩니다.</a:t>
            </a:r>
            <a:endParaRPr sz="1200">
              <a:solidFill>
                <a:schemeClr val="dk1"/>
              </a:solidFill>
              <a:latin typeface="Malgun Gothic"/>
              <a:ea typeface="Malgun Gothic"/>
              <a:cs typeface="Malgun Gothic"/>
              <a:sym typeface="Malgun Gothic"/>
            </a:endParaRPr>
          </a:p>
          <a:p>
            <a:pPr marL="457200" lvl="0" indent="-304800" algn="l" rtl="0">
              <a:lnSpc>
                <a:spcPct val="115000"/>
              </a:lnSpc>
              <a:spcBef>
                <a:spcPts val="0"/>
              </a:spcBef>
              <a:spcAft>
                <a:spcPts val="0"/>
              </a:spcAft>
              <a:buClr>
                <a:schemeClr val="dk1"/>
              </a:buClr>
              <a:buSzPts val="1200"/>
              <a:buChar char="-"/>
            </a:pPr>
            <a:r>
              <a:rPr lang="ko" sz="1200">
                <a:solidFill>
                  <a:schemeClr val="dk1"/>
                </a:solidFill>
                <a:latin typeface="Malgun Gothic"/>
                <a:ea typeface="Malgun Gothic"/>
                <a:cs typeface="Malgun Gothic"/>
                <a:sym typeface="Malgun Gothic"/>
              </a:rPr>
              <a:t>가게의 폐업 수가 많을수록 좋은 성과를 달성하기 어려울 것으로 예상됩니다. 따라서 </a:t>
            </a:r>
            <a:r>
              <a:rPr lang="ko" sz="1200" b="1">
                <a:solidFill>
                  <a:schemeClr val="dk1"/>
                </a:solidFill>
                <a:latin typeface="Malgun Gothic"/>
                <a:ea typeface="Malgun Gothic"/>
                <a:cs typeface="Malgun Gothic"/>
                <a:sym typeface="Malgun Gothic"/>
              </a:rPr>
              <a:t>폐업 수를 줄이는 노력이 필요</a:t>
            </a:r>
            <a:r>
              <a:rPr lang="ko" sz="1200">
                <a:solidFill>
                  <a:schemeClr val="dk1"/>
                </a:solidFill>
                <a:latin typeface="Malgun Gothic"/>
                <a:ea typeface="Malgun Gothic"/>
                <a:cs typeface="Malgun Gothic"/>
                <a:sym typeface="Malgun Gothic"/>
              </a:rPr>
              <a:t>할 것입니다.</a:t>
            </a:r>
            <a:endParaRPr sz="1150">
              <a:solidFill>
                <a:schemeClr val="dk1"/>
              </a:solidFill>
              <a:highlight>
                <a:srgbClr val="FFFFFF"/>
              </a:highlight>
              <a:latin typeface="Malgun Gothic"/>
              <a:ea typeface="Malgun Gothic"/>
              <a:cs typeface="Malgun Gothic"/>
              <a:sym typeface="Malgun Gothic"/>
            </a:endParaRPr>
          </a:p>
        </p:txBody>
      </p:sp>
      <p:pic>
        <p:nvPicPr>
          <p:cNvPr id="463" name="Google Shape;463;p54"/>
          <p:cNvPicPr preferRelativeResize="0"/>
          <p:nvPr/>
        </p:nvPicPr>
        <p:blipFill>
          <a:blip r:embed="rId3">
            <a:alphaModFix/>
          </a:blip>
          <a:stretch>
            <a:fillRect/>
          </a:stretch>
        </p:blipFill>
        <p:spPr>
          <a:xfrm>
            <a:off x="360000" y="1170000"/>
            <a:ext cx="4050000" cy="3195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5"/>
          <p:cNvSpPr txBox="1">
            <a:spLocks noGrp="1"/>
          </p:cNvSpPr>
          <p:nvPr>
            <p:ph type="title"/>
          </p:nvPr>
        </p:nvSpPr>
        <p:spPr>
          <a:xfrm>
            <a:off x="263850" y="254000"/>
            <a:ext cx="86163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ko" sz="2820" dirty="0">
                <a:latin typeface="Malgun Gothic"/>
                <a:ea typeface="Malgun Gothic"/>
                <a:cs typeface="Malgun Gothic"/>
                <a:sym typeface="Malgun Gothic"/>
              </a:rPr>
              <a:t>향후 계획</a:t>
            </a:r>
            <a:endParaRPr sz="2820" dirty="0">
              <a:latin typeface="Malgun Gothic"/>
              <a:ea typeface="Malgun Gothic"/>
              <a:cs typeface="Malgun Gothic"/>
              <a:sym typeface="Malgun Gothic"/>
            </a:endParaRPr>
          </a:p>
        </p:txBody>
      </p:sp>
      <p:sp>
        <p:nvSpPr>
          <p:cNvPr id="469" name="Google Shape;469;p55"/>
          <p:cNvSpPr txBox="1">
            <a:spLocks noGrp="1"/>
          </p:cNvSpPr>
          <p:nvPr>
            <p:ph type="body" idx="1"/>
          </p:nvPr>
        </p:nvSpPr>
        <p:spPr>
          <a:xfrm>
            <a:off x="216000" y="827600"/>
            <a:ext cx="8616300" cy="4521600"/>
          </a:xfrm>
          <a:prstGeom prst="rect">
            <a:avLst/>
          </a:prstGeom>
        </p:spPr>
        <p:txBody>
          <a:bodyPr spcFirstLastPara="1" wrap="square" lIns="91425" tIns="91425" rIns="91425" bIns="91425" anchor="t" anchorCtr="0">
            <a:noAutofit/>
          </a:bodyPr>
          <a:lstStyle/>
          <a:p>
            <a:pPr marL="101600" lvl="0" indent="0" algn="l" rtl="0">
              <a:spcBef>
                <a:spcPts val="0"/>
              </a:spcBef>
              <a:spcAft>
                <a:spcPts val="0"/>
              </a:spcAft>
              <a:buSzPts val="2000"/>
              <a:buNone/>
            </a:pPr>
            <a:r>
              <a:rPr lang="en-US" altLang="ko-KR" sz="2000" b="1" dirty="0" smtClean="0">
                <a:latin typeface="Malgun Gothic"/>
                <a:ea typeface="Malgun Gothic"/>
                <a:cs typeface="Malgun Gothic"/>
                <a:sym typeface="Malgun Gothic"/>
              </a:rPr>
              <a:t>*</a:t>
            </a:r>
            <a:r>
              <a:rPr lang="ko-KR" altLang="en-US" sz="2000" b="1" dirty="0" smtClean="0">
                <a:latin typeface="Malgun Gothic"/>
                <a:ea typeface="Malgun Gothic"/>
                <a:cs typeface="Malgun Gothic"/>
                <a:sym typeface="Malgun Gothic"/>
              </a:rPr>
              <a:t>향후</a:t>
            </a:r>
            <a:r>
              <a:rPr lang="ko" sz="2000" b="1" dirty="0" smtClean="0">
                <a:latin typeface="Malgun Gothic"/>
                <a:ea typeface="Malgun Gothic"/>
                <a:cs typeface="Malgun Gothic"/>
                <a:sym typeface="Malgun Gothic"/>
              </a:rPr>
              <a:t> </a:t>
            </a:r>
            <a:r>
              <a:rPr lang="ko" sz="2000" b="1" dirty="0">
                <a:latin typeface="Malgun Gothic"/>
                <a:ea typeface="Malgun Gothic"/>
                <a:cs typeface="Malgun Gothic"/>
                <a:sym typeface="Malgun Gothic"/>
              </a:rPr>
              <a:t>프로젝트</a:t>
            </a:r>
            <a:endParaRPr sz="2000" b="1" dirty="0">
              <a:latin typeface="Malgun Gothic"/>
              <a:ea typeface="Malgun Gothic"/>
              <a:cs typeface="Malgun Gothic"/>
              <a:sym typeface="Malgun Gothic"/>
            </a:endParaRPr>
          </a:p>
          <a:p>
            <a:pPr marL="457200" lvl="0" indent="0" algn="l" rtl="0">
              <a:spcBef>
                <a:spcPts val="1200"/>
              </a:spcBef>
              <a:spcAft>
                <a:spcPts val="0"/>
              </a:spcAft>
              <a:buNone/>
            </a:pPr>
            <a:r>
              <a:rPr lang="ko" b="1" dirty="0">
                <a:latin typeface="Malgun Gothic"/>
                <a:ea typeface="Malgun Gothic"/>
                <a:cs typeface="Malgun Gothic"/>
                <a:sym typeface="Malgun Gothic"/>
              </a:rPr>
              <a:t>권리금 - 임대료에 대한 데이터 활용</a:t>
            </a:r>
            <a:endParaRPr b="1" dirty="0">
              <a:latin typeface="Malgun Gothic"/>
              <a:ea typeface="Malgun Gothic"/>
              <a:cs typeface="Malgun Gothic"/>
              <a:sym typeface="Malgun Gothic"/>
            </a:endParaRPr>
          </a:p>
          <a:p>
            <a:pPr marL="457200" lvl="0" indent="0" algn="l" rtl="0">
              <a:spcBef>
                <a:spcPts val="1200"/>
              </a:spcBef>
              <a:spcAft>
                <a:spcPts val="0"/>
              </a:spcAft>
              <a:buNone/>
            </a:pPr>
            <a:endParaRPr sz="2000" dirty="0">
              <a:latin typeface="Malgun Gothic"/>
              <a:ea typeface="Malgun Gothic"/>
              <a:cs typeface="Malgun Gothic"/>
              <a:sym typeface="Malgun Gothic"/>
            </a:endParaRPr>
          </a:p>
          <a:p>
            <a:pPr marL="101600" lvl="0" indent="0" algn="l" rtl="0">
              <a:spcBef>
                <a:spcPts val="1200"/>
              </a:spcBef>
              <a:spcAft>
                <a:spcPts val="0"/>
              </a:spcAft>
              <a:buSzPts val="2000"/>
              <a:buNone/>
            </a:pPr>
            <a:r>
              <a:rPr lang="en-US" altLang="ko" sz="2000" b="1" dirty="0" smtClean="0">
                <a:latin typeface="Malgun Gothic"/>
                <a:ea typeface="Malgun Gothic"/>
                <a:cs typeface="Malgun Gothic"/>
                <a:sym typeface="Malgun Gothic"/>
              </a:rPr>
              <a:t>*  </a:t>
            </a:r>
            <a:r>
              <a:rPr lang="ko" sz="2000" b="1" dirty="0" smtClean="0">
                <a:latin typeface="Malgun Gothic"/>
                <a:ea typeface="Malgun Gothic"/>
                <a:cs typeface="Malgun Gothic"/>
                <a:sym typeface="Malgun Gothic"/>
              </a:rPr>
              <a:t>창업컨설팅        </a:t>
            </a:r>
            <a:r>
              <a:rPr lang="ko" sz="2000" b="1" dirty="0">
                <a:latin typeface="Malgun Gothic"/>
                <a:ea typeface="Malgun Gothic"/>
                <a:cs typeface="Malgun Gothic"/>
                <a:sym typeface="Malgun Gothic"/>
              </a:rPr>
              <a:t>부동산 선정        인테리어 공사          집기 세팅</a:t>
            </a:r>
            <a:endParaRPr sz="2000" b="1" dirty="0">
              <a:latin typeface="Malgun Gothic"/>
              <a:ea typeface="Malgun Gothic"/>
              <a:cs typeface="Malgun Gothic"/>
              <a:sym typeface="Malgun Gothic"/>
            </a:endParaRPr>
          </a:p>
          <a:p>
            <a:pPr marL="457200" lvl="0" indent="0" algn="l" rtl="0">
              <a:spcBef>
                <a:spcPts val="1200"/>
              </a:spcBef>
              <a:spcAft>
                <a:spcPts val="1200"/>
              </a:spcAft>
              <a:buNone/>
            </a:pPr>
            <a:r>
              <a:rPr lang="ko" sz="2000" dirty="0"/>
              <a:t>   </a:t>
            </a:r>
            <a:r>
              <a:rPr lang="ko" sz="2000" dirty="0">
                <a:latin typeface="Malgun Gothic"/>
                <a:ea typeface="Malgun Gothic"/>
                <a:cs typeface="Malgun Gothic"/>
                <a:sym typeface="Malgun Gothic"/>
              </a:rPr>
              <a:t>  NF4                  네모                  인젠              황학동온라인</a:t>
            </a:r>
            <a:endParaRPr sz="2000" dirty="0">
              <a:latin typeface="Malgun Gothic"/>
              <a:ea typeface="Malgun Gothic"/>
              <a:cs typeface="Malgun Gothic"/>
              <a:sym typeface="Malgun Gothic"/>
            </a:endParaRPr>
          </a:p>
        </p:txBody>
      </p:sp>
      <p:pic>
        <p:nvPicPr>
          <p:cNvPr id="470" name="Google Shape;470;p55"/>
          <p:cNvPicPr preferRelativeResize="0"/>
          <p:nvPr/>
        </p:nvPicPr>
        <p:blipFill>
          <a:blip r:embed="rId3">
            <a:alphaModFix/>
          </a:blip>
          <a:stretch>
            <a:fillRect/>
          </a:stretch>
        </p:blipFill>
        <p:spPr>
          <a:xfrm>
            <a:off x="2940078" y="3405419"/>
            <a:ext cx="999888" cy="943581"/>
          </a:xfrm>
          <a:prstGeom prst="rect">
            <a:avLst/>
          </a:prstGeom>
          <a:noFill/>
          <a:ln>
            <a:noFill/>
          </a:ln>
        </p:spPr>
      </p:pic>
      <p:pic>
        <p:nvPicPr>
          <p:cNvPr id="471" name="Google Shape;471;p55"/>
          <p:cNvPicPr preferRelativeResize="0"/>
          <p:nvPr/>
        </p:nvPicPr>
        <p:blipFill>
          <a:blip r:embed="rId4">
            <a:alphaModFix/>
          </a:blip>
          <a:stretch>
            <a:fillRect/>
          </a:stretch>
        </p:blipFill>
        <p:spPr>
          <a:xfrm>
            <a:off x="4883550" y="3676851"/>
            <a:ext cx="1445675" cy="672150"/>
          </a:xfrm>
          <a:prstGeom prst="rect">
            <a:avLst/>
          </a:prstGeom>
          <a:noFill/>
          <a:ln>
            <a:noFill/>
          </a:ln>
        </p:spPr>
      </p:pic>
      <p:pic>
        <p:nvPicPr>
          <p:cNvPr id="472" name="Google Shape;472;p55"/>
          <p:cNvPicPr preferRelativeResize="0"/>
          <p:nvPr/>
        </p:nvPicPr>
        <p:blipFill>
          <a:blip r:embed="rId5">
            <a:alphaModFix/>
          </a:blip>
          <a:stretch>
            <a:fillRect/>
          </a:stretch>
        </p:blipFill>
        <p:spPr>
          <a:xfrm>
            <a:off x="7476000" y="3439949"/>
            <a:ext cx="877525" cy="909050"/>
          </a:xfrm>
          <a:prstGeom prst="rect">
            <a:avLst/>
          </a:prstGeom>
          <a:noFill/>
          <a:ln>
            <a:noFill/>
          </a:ln>
        </p:spPr>
      </p:pic>
      <p:pic>
        <p:nvPicPr>
          <p:cNvPr id="473" name="Google Shape;473;p55"/>
          <p:cNvPicPr preferRelativeResize="0"/>
          <p:nvPr/>
        </p:nvPicPr>
        <p:blipFill>
          <a:blip r:embed="rId6">
            <a:alphaModFix/>
          </a:blip>
          <a:stretch>
            <a:fillRect/>
          </a:stretch>
        </p:blipFill>
        <p:spPr>
          <a:xfrm>
            <a:off x="5114415" y="1107510"/>
            <a:ext cx="983944" cy="967193"/>
          </a:xfrm>
          <a:prstGeom prst="rect">
            <a:avLst/>
          </a:prstGeom>
          <a:noFill/>
          <a:ln>
            <a:noFill/>
          </a:ln>
        </p:spPr>
      </p:pic>
      <p:pic>
        <p:nvPicPr>
          <p:cNvPr id="474" name="Google Shape;474;p55"/>
          <p:cNvPicPr preferRelativeResize="0"/>
          <p:nvPr/>
        </p:nvPicPr>
        <p:blipFill>
          <a:blip r:embed="rId7">
            <a:alphaModFix/>
          </a:blip>
          <a:stretch>
            <a:fillRect/>
          </a:stretch>
        </p:blipFill>
        <p:spPr>
          <a:xfrm>
            <a:off x="829485" y="3657375"/>
            <a:ext cx="1167025" cy="672150"/>
          </a:xfrm>
          <a:prstGeom prst="rect">
            <a:avLst/>
          </a:prstGeom>
          <a:noFill/>
          <a:ln>
            <a:noFill/>
          </a:ln>
        </p:spPr>
      </p:pic>
      <p:sp>
        <p:nvSpPr>
          <p:cNvPr id="475" name="Google Shape;475;p55"/>
          <p:cNvSpPr/>
          <p:nvPr/>
        </p:nvSpPr>
        <p:spPr>
          <a:xfrm>
            <a:off x="2229925" y="2354613"/>
            <a:ext cx="335700" cy="395400"/>
          </a:xfrm>
          <a:prstGeom prst="chevron">
            <a:avLst>
              <a:gd name="adj" fmla="val 50000"/>
            </a:avLst>
          </a:prstGeom>
          <a:solidFill>
            <a:srgbClr val="FF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5"/>
          <p:cNvSpPr/>
          <p:nvPr/>
        </p:nvSpPr>
        <p:spPr>
          <a:xfrm>
            <a:off x="4286975" y="2354613"/>
            <a:ext cx="335700" cy="395400"/>
          </a:xfrm>
          <a:prstGeom prst="chevron">
            <a:avLst>
              <a:gd name="adj" fmla="val 50000"/>
            </a:avLst>
          </a:prstGeom>
          <a:solidFill>
            <a:srgbClr val="FF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5"/>
          <p:cNvSpPr/>
          <p:nvPr/>
        </p:nvSpPr>
        <p:spPr>
          <a:xfrm>
            <a:off x="6716825" y="2354613"/>
            <a:ext cx="335700" cy="395400"/>
          </a:xfrm>
          <a:prstGeom prst="chevron">
            <a:avLst>
              <a:gd name="adj" fmla="val 50000"/>
            </a:avLst>
          </a:prstGeom>
          <a:solidFill>
            <a:srgbClr val="FF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5"/>
          <p:cNvSpPr/>
          <p:nvPr/>
        </p:nvSpPr>
        <p:spPr>
          <a:xfrm>
            <a:off x="564403" y="2187569"/>
            <a:ext cx="1617672" cy="2435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6"/>
          <p:cNvSpPr txBox="1">
            <a:spLocks noGrp="1"/>
          </p:cNvSpPr>
          <p:nvPr>
            <p:ph type="title"/>
          </p:nvPr>
        </p:nvSpPr>
        <p:spPr>
          <a:xfrm>
            <a:off x="243125" y="231800"/>
            <a:ext cx="763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ko" sz="2820">
                <a:latin typeface="Malgun Gothic"/>
                <a:ea typeface="Malgun Gothic"/>
                <a:cs typeface="Malgun Gothic"/>
                <a:sym typeface="Malgun Gothic"/>
              </a:rPr>
              <a:t>자체 평가 의견</a:t>
            </a:r>
            <a:endParaRPr sz="2820">
              <a:latin typeface="Malgun Gothic"/>
              <a:ea typeface="Malgun Gothic"/>
              <a:cs typeface="Malgun Gothic"/>
              <a:sym typeface="Malgun Gothic"/>
            </a:endParaRPr>
          </a:p>
        </p:txBody>
      </p:sp>
      <p:sp>
        <p:nvSpPr>
          <p:cNvPr id="484" name="Google Shape;484;p56"/>
          <p:cNvSpPr txBox="1"/>
          <p:nvPr/>
        </p:nvSpPr>
        <p:spPr>
          <a:xfrm>
            <a:off x="360000" y="1170000"/>
            <a:ext cx="8424000" cy="343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b="1">
                <a:latin typeface="Malgun Gothic"/>
                <a:ea typeface="Malgun Gothic"/>
                <a:cs typeface="Malgun Gothic"/>
                <a:sym typeface="Malgun Gothic"/>
              </a:rPr>
              <a:t>달성도</a:t>
            </a:r>
            <a:endParaRPr sz="1800" b="1">
              <a:latin typeface="Malgun Gothic"/>
              <a:ea typeface="Malgun Gothic"/>
              <a:cs typeface="Malgun Gothic"/>
              <a:sym typeface="Malgun Gothic"/>
            </a:endParaRPr>
          </a:p>
          <a:p>
            <a:pPr marL="0" lvl="0" indent="0" algn="l" rtl="0">
              <a:spcBef>
                <a:spcPts val="0"/>
              </a:spcBef>
              <a:spcAft>
                <a:spcPts val="0"/>
              </a:spcAft>
              <a:buNone/>
            </a:pPr>
            <a:endParaRPr b="1">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Char char="-"/>
            </a:pPr>
            <a:r>
              <a:rPr lang="ko" b="1">
                <a:latin typeface="Malgun Gothic"/>
                <a:ea typeface="Malgun Gothic"/>
                <a:cs typeface="Malgun Gothic"/>
                <a:sym typeface="Malgun Gothic"/>
              </a:rPr>
              <a:t>1000개의 데이터</a:t>
            </a:r>
            <a:r>
              <a:rPr lang="ko">
                <a:latin typeface="Malgun Gothic"/>
                <a:ea typeface="Malgun Gothic"/>
                <a:cs typeface="Malgun Gothic"/>
                <a:sym typeface="Malgun Gothic"/>
              </a:rPr>
              <a:t>로 </a:t>
            </a:r>
            <a:r>
              <a:rPr lang="ko" b="1">
                <a:latin typeface="Malgun Gothic"/>
                <a:ea typeface="Malgun Gothic"/>
                <a:cs typeface="Malgun Gothic"/>
                <a:sym typeface="Malgun Gothic"/>
              </a:rPr>
              <a:t>한계점이 있는 로지스틱 회귀 모델을 사용</a:t>
            </a:r>
            <a:r>
              <a:rPr lang="ko">
                <a:latin typeface="Malgun Gothic"/>
                <a:ea typeface="Malgun Gothic"/>
                <a:cs typeface="Malgun Gothic"/>
                <a:sym typeface="Malgun Gothic"/>
              </a:rPr>
              <a:t>하여, </a:t>
            </a:r>
            <a:r>
              <a:rPr lang="ko" b="1">
                <a:latin typeface="Malgun Gothic"/>
                <a:ea typeface="Malgun Gothic"/>
                <a:cs typeface="Malgun Gothic"/>
                <a:sym typeface="Malgun Gothic"/>
              </a:rPr>
              <a:t>특성 엔지니어링 및 모델 튜닝</a:t>
            </a:r>
            <a:r>
              <a:rPr lang="ko">
                <a:latin typeface="Malgun Gothic"/>
                <a:ea typeface="Malgun Gothic"/>
                <a:cs typeface="Malgun Gothic"/>
                <a:sym typeface="Malgun Gothic"/>
              </a:rPr>
              <a:t>으로</a:t>
            </a:r>
            <a:r>
              <a:rPr lang="ko" b="1">
                <a:latin typeface="Malgun Gothic"/>
                <a:ea typeface="Malgun Gothic"/>
                <a:cs typeface="Malgun Gothic"/>
                <a:sym typeface="Malgun Gothic"/>
              </a:rPr>
              <a:t> 모델의 정확도를 상당히 향상시켰고</a:t>
            </a:r>
            <a:r>
              <a:rPr lang="ko">
                <a:latin typeface="Malgun Gothic"/>
                <a:ea typeface="Malgun Gothic"/>
                <a:cs typeface="Malgun Gothic"/>
                <a:sym typeface="Malgun Gothic"/>
              </a:rPr>
              <a:t>, </a:t>
            </a:r>
            <a:r>
              <a:rPr lang="ko" b="1">
                <a:latin typeface="Malgun Gothic"/>
                <a:ea typeface="Malgun Gothic"/>
                <a:cs typeface="Malgun Gothic"/>
                <a:sym typeface="Malgun Gothic"/>
              </a:rPr>
              <a:t>교차 검증 등 모델 평가</a:t>
            </a:r>
            <a:r>
              <a:rPr lang="ko">
                <a:latin typeface="Malgun Gothic"/>
                <a:ea typeface="Malgun Gothic"/>
                <a:cs typeface="Malgun Gothic"/>
                <a:sym typeface="Malgun Gothic"/>
              </a:rPr>
              <a:t>를 통해 </a:t>
            </a:r>
            <a:r>
              <a:rPr lang="ko" b="1">
                <a:latin typeface="Malgun Gothic"/>
                <a:ea typeface="Malgun Gothic"/>
                <a:cs typeface="Malgun Gothic"/>
                <a:sym typeface="Malgun Gothic"/>
              </a:rPr>
              <a:t>신뢰성 있는 결과를 얻음</a:t>
            </a:r>
            <a:endParaRPr b="1">
              <a:latin typeface="Malgun Gothic"/>
              <a:ea typeface="Malgun Gothic"/>
              <a:cs typeface="Malgun Gothic"/>
              <a:sym typeface="Malgun Gothic"/>
            </a:endParaRPr>
          </a:p>
          <a:p>
            <a:pPr marL="0" lvl="0" indent="0" algn="l" rtl="0">
              <a:spcBef>
                <a:spcPts val="0"/>
              </a:spcBef>
              <a:spcAft>
                <a:spcPts val="0"/>
              </a:spcAft>
              <a:buNone/>
            </a:pPr>
            <a:endParaRPr b="1">
              <a:latin typeface="Malgun Gothic"/>
              <a:ea typeface="Malgun Gothic"/>
              <a:cs typeface="Malgun Gothic"/>
              <a:sym typeface="Malgun Gothic"/>
            </a:endParaRPr>
          </a:p>
          <a:p>
            <a:pPr marL="0" lvl="0" indent="0" algn="l" rtl="0">
              <a:spcBef>
                <a:spcPts val="0"/>
              </a:spcBef>
              <a:spcAft>
                <a:spcPts val="0"/>
              </a:spcAft>
              <a:buNone/>
            </a:pPr>
            <a:endParaRPr b="1">
              <a:latin typeface="Malgun Gothic"/>
              <a:ea typeface="Malgun Gothic"/>
              <a:cs typeface="Malgun Gothic"/>
              <a:sym typeface="Malgun Gothic"/>
            </a:endParaRPr>
          </a:p>
          <a:p>
            <a:pPr marL="0" lvl="0" indent="0" algn="l" rtl="0">
              <a:spcBef>
                <a:spcPts val="0"/>
              </a:spcBef>
              <a:spcAft>
                <a:spcPts val="0"/>
              </a:spcAft>
              <a:buNone/>
            </a:pPr>
            <a:r>
              <a:rPr lang="ko" sz="1800" b="1">
                <a:latin typeface="Malgun Gothic"/>
                <a:ea typeface="Malgun Gothic"/>
                <a:cs typeface="Malgun Gothic"/>
                <a:sym typeface="Malgun Gothic"/>
              </a:rPr>
              <a:t>완성도</a:t>
            </a:r>
            <a:endParaRPr sz="1800" b="1">
              <a:latin typeface="Malgun Gothic"/>
              <a:ea typeface="Malgun Gothic"/>
              <a:cs typeface="Malgun Gothic"/>
              <a:sym typeface="Malgun Gothic"/>
            </a:endParaRPr>
          </a:p>
          <a:p>
            <a:pPr marL="0" lvl="0" indent="0" algn="l" rtl="0">
              <a:spcBef>
                <a:spcPts val="0"/>
              </a:spcBef>
              <a:spcAft>
                <a:spcPts val="0"/>
              </a:spcAft>
              <a:buNone/>
            </a:pPr>
            <a:endParaRPr b="1">
              <a:latin typeface="Malgun Gothic"/>
              <a:ea typeface="Malgun Gothic"/>
              <a:cs typeface="Malgun Gothic"/>
              <a:sym typeface="Malgun Gothic"/>
            </a:endParaRPr>
          </a:p>
          <a:p>
            <a:pPr marL="457200" lvl="0" indent="-317500" algn="l" rtl="0">
              <a:lnSpc>
                <a:spcPct val="150000"/>
              </a:lnSpc>
              <a:spcBef>
                <a:spcPts val="0"/>
              </a:spcBef>
              <a:spcAft>
                <a:spcPts val="0"/>
              </a:spcAft>
              <a:buSzPts val="1400"/>
              <a:buChar char="-"/>
            </a:pPr>
            <a:r>
              <a:rPr lang="ko">
                <a:latin typeface="Malgun Gothic"/>
                <a:ea typeface="Malgun Gothic"/>
                <a:cs typeface="Malgun Gothic"/>
                <a:sym typeface="Malgun Gothic"/>
              </a:rPr>
              <a:t>데이터 수집부터 전처리, 모델 튜닝, 평가 지표 계산 등 </a:t>
            </a:r>
            <a:r>
              <a:rPr lang="ko" b="1">
                <a:latin typeface="Malgun Gothic"/>
                <a:ea typeface="Malgun Gothic"/>
                <a:cs typeface="Malgun Gothic"/>
                <a:sym typeface="Malgun Gothic"/>
              </a:rPr>
              <a:t>데이터 분석 전체 프로세스를 체계적으로 수행</a:t>
            </a:r>
            <a:r>
              <a:rPr lang="ko">
                <a:latin typeface="Malgun Gothic"/>
                <a:ea typeface="Malgun Gothic"/>
                <a:cs typeface="Malgun Gothic"/>
                <a:sym typeface="Malgun Gothic"/>
              </a:rPr>
              <a:t>함</a:t>
            </a:r>
            <a:endParaRPr>
              <a:latin typeface="Malgun Gothic"/>
              <a:ea typeface="Malgun Gothic"/>
              <a:cs typeface="Malgun Gothic"/>
              <a:sym typeface="Malgun Gothic"/>
            </a:endParaRPr>
          </a:p>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7"/>
          <p:cNvSpPr txBox="1">
            <a:spLocks noGrp="1"/>
          </p:cNvSpPr>
          <p:nvPr>
            <p:ph type="title"/>
          </p:nvPr>
        </p:nvSpPr>
        <p:spPr>
          <a:xfrm>
            <a:off x="250775" y="231825"/>
            <a:ext cx="763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ko" sz="2820">
                <a:latin typeface="Malgun Gothic"/>
                <a:ea typeface="Malgun Gothic"/>
                <a:cs typeface="Malgun Gothic"/>
                <a:sym typeface="Malgun Gothic"/>
              </a:rPr>
              <a:t>자체 평가 의견</a:t>
            </a:r>
            <a:endParaRPr sz="2820">
              <a:latin typeface="Malgun Gothic"/>
              <a:ea typeface="Malgun Gothic"/>
              <a:cs typeface="Malgun Gothic"/>
              <a:sym typeface="Malgun Gothic"/>
            </a:endParaRPr>
          </a:p>
        </p:txBody>
      </p:sp>
      <p:sp>
        <p:nvSpPr>
          <p:cNvPr id="490" name="Google Shape;490;p57"/>
          <p:cNvSpPr txBox="1"/>
          <p:nvPr/>
        </p:nvSpPr>
        <p:spPr>
          <a:xfrm>
            <a:off x="360000" y="1170000"/>
            <a:ext cx="8424000" cy="358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b="1">
                <a:solidFill>
                  <a:schemeClr val="dk1"/>
                </a:solidFill>
                <a:latin typeface="Malgun Gothic"/>
                <a:ea typeface="Malgun Gothic"/>
                <a:cs typeface="Malgun Gothic"/>
                <a:sym typeface="Malgun Gothic"/>
              </a:rPr>
              <a:t>잘한점</a:t>
            </a:r>
            <a:endParaRPr sz="1800" b="1">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None/>
            </a:pP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AutoNum type="arabicPeriod"/>
            </a:pPr>
            <a:r>
              <a:rPr lang="ko" b="1">
                <a:solidFill>
                  <a:schemeClr val="dk1"/>
                </a:solidFill>
                <a:latin typeface="Malgun Gothic"/>
                <a:ea typeface="Malgun Gothic"/>
                <a:cs typeface="Malgun Gothic"/>
                <a:sym typeface="Malgun Gothic"/>
              </a:rPr>
              <a:t>타 빅데이터 공모전에서 제시한 자료와 공공 데이터를 융합</a:t>
            </a:r>
            <a:r>
              <a:rPr lang="ko">
                <a:solidFill>
                  <a:schemeClr val="dk1"/>
                </a:solidFill>
                <a:latin typeface="Malgun Gothic"/>
                <a:ea typeface="Malgun Gothic"/>
                <a:cs typeface="Malgun Gothic"/>
                <a:sym typeface="Malgun Gothic"/>
              </a:rPr>
              <a:t>하여 데이터 프레임을 만들어 본 점.</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AutoNum type="arabicPeriod"/>
            </a:pPr>
            <a:r>
              <a:rPr lang="ko">
                <a:solidFill>
                  <a:schemeClr val="dk1"/>
                </a:solidFill>
                <a:latin typeface="Malgun Gothic"/>
                <a:ea typeface="Malgun Gothic"/>
                <a:cs typeface="Malgun Gothic"/>
                <a:sym typeface="Malgun Gothic"/>
              </a:rPr>
              <a:t>문제 정의부터 데이터 수집, 전처리, 모델링 등</a:t>
            </a:r>
            <a:r>
              <a:rPr lang="ko" b="1">
                <a:solidFill>
                  <a:schemeClr val="dk1"/>
                </a:solidFill>
                <a:latin typeface="Malgun Gothic"/>
                <a:ea typeface="Malgun Gothic"/>
                <a:cs typeface="Malgun Gothic"/>
                <a:sym typeface="Malgun Gothic"/>
              </a:rPr>
              <a:t> 전체 머신러닝 프로세스에서 팀원 간의 협업</a:t>
            </a:r>
            <a:r>
              <a:rPr lang="ko">
                <a:solidFill>
                  <a:schemeClr val="dk1"/>
                </a:solidFill>
                <a:latin typeface="Malgun Gothic"/>
                <a:ea typeface="Malgun Gothic"/>
                <a:cs typeface="Malgun Gothic"/>
                <a:sym typeface="Malgun Gothic"/>
              </a:rPr>
              <a:t>이 원활하게 진행.</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AutoNum type="arabicPeriod"/>
            </a:pPr>
            <a:r>
              <a:rPr lang="ko" b="1">
                <a:solidFill>
                  <a:schemeClr val="dk1"/>
                </a:solidFill>
                <a:latin typeface="Malgun Gothic"/>
                <a:ea typeface="Malgun Gothic"/>
                <a:cs typeface="Malgun Gothic"/>
                <a:sym typeface="Malgun Gothic"/>
              </a:rPr>
              <a:t>심도 깊은 EDA작업을 수행</a:t>
            </a:r>
            <a:r>
              <a:rPr lang="ko">
                <a:solidFill>
                  <a:schemeClr val="dk1"/>
                </a:solidFill>
                <a:latin typeface="Malgun Gothic"/>
                <a:ea typeface="Malgun Gothic"/>
                <a:cs typeface="Malgun Gothic"/>
                <a:sym typeface="Malgun Gothic"/>
              </a:rPr>
              <a:t>하고, 결과를 시각화하여 이해하기 쉽게 표현하는데 성공.</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AutoNum type="arabicPeriod"/>
            </a:pPr>
            <a:r>
              <a:rPr lang="ko">
                <a:solidFill>
                  <a:schemeClr val="dk1"/>
                </a:solidFill>
                <a:latin typeface="Malgun Gothic"/>
                <a:ea typeface="Malgun Gothic"/>
                <a:cs typeface="Malgun Gothic"/>
                <a:sym typeface="Malgun Gothic"/>
              </a:rPr>
              <a:t>로지스틱 회귀, SVM, 결정트리, 랜덤포레스트, XGBoost, LGBM 등 여러가지 </a:t>
            </a:r>
            <a:r>
              <a:rPr lang="ko" b="1">
                <a:solidFill>
                  <a:schemeClr val="dk1"/>
                </a:solidFill>
                <a:latin typeface="Malgun Gothic"/>
                <a:ea typeface="Malgun Gothic"/>
                <a:cs typeface="Malgun Gothic"/>
                <a:sym typeface="Malgun Gothic"/>
              </a:rPr>
              <a:t>분류 머신러닝 모델을 적용해 보고, 튜닝</a:t>
            </a:r>
            <a:r>
              <a:rPr lang="ko">
                <a:solidFill>
                  <a:schemeClr val="dk1"/>
                </a:solidFill>
                <a:latin typeface="Malgun Gothic"/>
                <a:ea typeface="Malgun Gothic"/>
                <a:cs typeface="Malgun Gothic"/>
                <a:sym typeface="Malgun Gothic"/>
              </a:rPr>
              <a:t>해본 점.</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AutoNum type="arabicPeriod"/>
            </a:pPr>
            <a:r>
              <a:rPr lang="ko" b="1">
                <a:solidFill>
                  <a:schemeClr val="dk1"/>
                </a:solidFill>
                <a:latin typeface="Malgun Gothic"/>
                <a:ea typeface="Malgun Gothic"/>
                <a:cs typeface="Malgun Gothic"/>
                <a:sym typeface="Malgun Gothic"/>
              </a:rPr>
              <a:t>소량의 데이터로 문제를 해결</a:t>
            </a:r>
            <a:r>
              <a:rPr lang="ko">
                <a:solidFill>
                  <a:schemeClr val="dk1"/>
                </a:solidFill>
                <a:latin typeface="Malgun Gothic"/>
                <a:ea typeface="Malgun Gothic"/>
                <a:cs typeface="Malgun Gothic"/>
                <a:sym typeface="Malgun Gothic"/>
              </a:rPr>
              <a:t>하기 위해 노력.</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AutoNum type="arabicPeriod"/>
            </a:pPr>
            <a:r>
              <a:rPr lang="ko" b="1">
                <a:solidFill>
                  <a:schemeClr val="dk1"/>
                </a:solidFill>
                <a:latin typeface="Malgun Gothic"/>
                <a:ea typeface="Malgun Gothic"/>
                <a:cs typeface="Malgun Gothic"/>
                <a:sym typeface="Malgun Gothic"/>
              </a:rPr>
              <a:t>셀레니움을 활용한 크롤링</a:t>
            </a:r>
            <a:r>
              <a:rPr lang="ko">
                <a:solidFill>
                  <a:schemeClr val="dk1"/>
                </a:solidFill>
                <a:latin typeface="Malgun Gothic"/>
                <a:ea typeface="Malgun Gothic"/>
                <a:cs typeface="Malgun Gothic"/>
                <a:sym typeface="Malgun Gothic"/>
              </a:rPr>
              <a:t>으로 공공 데이터를 수집.</a:t>
            </a:r>
            <a:endParaRPr>
              <a:solidFill>
                <a:schemeClr val="dk1"/>
              </a:solidFill>
              <a:latin typeface="Malgun Gothic"/>
              <a:ea typeface="Malgun Gothic"/>
              <a:cs typeface="Malgun Gothic"/>
              <a:sym typeface="Malgun Gothic"/>
            </a:endParaRPr>
          </a:p>
          <a:p>
            <a:pPr marL="457200" lvl="0" indent="0" algn="l" rtl="0">
              <a:lnSpc>
                <a:spcPct val="150000"/>
              </a:lnSpc>
              <a:spcBef>
                <a:spcPts val="0"/>
              </a:spcBef>
              <a:spcAft>
                <a:spcPts val="0"/>
              </a:spcAft>
              <a:buNone/>
            </a:pPr>
            <a:endParaRPr>
              <a:solidFill>
                <a:schemeClr val="dk1"/>
              </a:solidFill>
              <a:latin typeface="Malgun Gothic"/>
              <a:ea typeface="Malgun Gothic"/>
              <a:cs typeface="Malgun Gothic"/>
              <a:sym typeface="Malgun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8"/>
          <p:cNvSpPr txBox="1">
            <a:spLocks noGrp="1"/>
          </p:cNvSpPr>
          <p:nvPr>
            <p:ph type="title"/>
          </p:nvPr>
        </p:nvSpPr>
        <p:spPr>
          <a:xfrm>
            <a:off x="258400" y="239425"/>
            <a:ext cx="763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ko" sz="2820">
                <a:latin typeface="Malgun Gothic"/>
                <a:ea typeface="Malgun Gothic"/>
                <a:cs typeface="Malgun Gothic"/>
                <a:sym typeface="Malgun Gothic"/>
              </a:rPr>
              <a:t>자체 평가 의견</a:t>
            </a:r>
            <a:endParaRPr sz="2820">
              <a:latin typeface="Malgun Gothic"/>
              <a:ea typeface="Malgun Gothic"/>
              <a:cs typeface="Malgun Gothic"/>
              <a:sym typeface="Malgun Gothic"/>
            </a:endParaRPr>
          </a:p>
        </p:txBody>
      </p:sp>
      <p:sp>
        <p:nvSpPr>
          <p:cNvPr id="496" name="Google Shape;496;p58"/>
          <p:cNvSpPr txBox="1"/>
          <p:nvPr/>
        </p:nvSpPr>
        <p:spPr>
          <a:xfrm>
            <a:off x="360000" y="1170000"/>
            <a:ext cx="8424000" cy="375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b="1">
                <a:solidFill>
                  <a:schemeClr val="dk1"/>
                </a:solidFill>
                <a:latin typeface="Malgun Gothic"/>
                <a:ea typeface="Malgun Gothic"/>
                <a:cs typeface="Malgun Gothic"/>
                <a:sym typeface="Malgun Gothic"/>
              </a:rPr>
              <a:t>아쉬운점</a:t>
            </a:r>
            <a:endParaRPr sz="1800" b="1">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sz="1800" b="1">
              <a:solidFill>
                <a:schemeClr val="dk1"/>
              </a:solidFill>
              <a:latin typeface="Malgun Gothic"/>
              <a:ea typeface="Malgun Gothic"/>
              <a:cs typeface="Malgun Gothic"/>
              <a:sym typeface="Malgun Gothic"/>
            </a:endParaRPr>
          </a:p>
          <a:p>
            <a:pPr marL="0" lvl="0" indent="0" algn="l" rtl="0">
              <a:spcBef>
                <a:spcPts val="0"/>
              </a:spcBef>
              <a:spcAft>
                <a:spcPts val="0"/>
              </a:spcAft>
              <a:buNone/>
            </a:pPr>
            <a:endParaRPr b="1">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Font typeface="Malgun Gothic"/>
              <a:buAutoNum type="arabicPeriod"/>
            </a:pPr>
            <a:r>
              <a:rPr lang="ko">
                <a:solidFill>
                  <a:schemeClr val="dk1"/>
                </a:solidFill>
                <a:latin typeface="Malgun Gothic"/>
                <a:ea typeface="Malgun Gothic"/>
                <a:cs typeface="Malgun Gothic"/>
                <a:sym typeface="Malgun Gothic"/>
              </a:rPr>
              <a:t>주피터 노트북 파일 정리 및 자동화, 전처리의 세밀함 부족.</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AutoNum type="arabicPeriod"/>
            </a:pPr>
            <a:r>
              <a:rPr lang="ko" b="1">
                <a:solidFill>
                  <a:schemeClr val="dk1"/>
                </a:solidFill>
                <a:latin typeface="Malgun Gothic"/>
                <a:ea typeface="Malgun Gothic"/>
                <a:cs typeface="Malgun Gothic"/>
                <a:sym typeface="Malgun Gothic"/>
              </a:rPr>
              <a:t>데이터 샘플을 1000개</a:t>
            </a:r>
            <a:r>
              <a:rPr lang="ko">
                <a:solidFill>
                  <a:schemeClr val="dk1"/>
                </a:solidFill>
                <a:latin typeface="Malgun Gothic"/>
                <a:ea typeface="Malgun Gothic"/>
                <a:cs typeface="Malgun Gothic"/>
                <a:sym typeface="Malgun Gothic"/>
              </a:rPr>
              <a:t>로 적게 설정하다 보니, 모델의 성능을 더 향상시키기 위해 다양한 알고리즘 및 특성 엔지니어링을 시도해 보았지만, </a:t>
            </a:r>
            <a:r>
              <a:rPr lang="ko" b="1">
                <a:solidFill>
                  <a:schemeClr val="dk1"/>
                </a:solidFill>
                <a:latin typeface="Malgun Gothic"/>
                <a:ea typeface="Malgun Gothic"/>
                <a:cs typeface="Malgun Gothic"/>
                <a:sym typeface="Malgun Gothic"/>
              </a:rPr>
              <a:t>성능 개선에 한계점이 존재</a:t>
            </a:r>
            <a:r>
              <a:rPr lang="ko">
                <a:solidFill>
                  <a:schemeClr val="dk1"/>
                </a:solidFill>
                <a:latin typeface="Malgun Gothic"/>
                <a:ea typeface="Malgun Gothic"/>
                <a:cs typeface="Malgun Gothic"/>
                <a:sym typeface="Malgun Gothic"/>
              </a:rPr>
              <a:t>함.</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AutoNum type="arabicPeriod"/>
            </a:pPr>
            <a:r>
              <a:rPr lang="ko">
                <a:solidFill>
                  <a:schemeClr val="dk1"/>
                </a:solidFill>
                <a:latin typeface="Malgun Gothic"/>
                <a:ea typeface="Malgun Gothic"/>
                <a:cs typeface="Malgun Gothic"/>
                <a:sym typeface="Malgun Gothic"/>
              </a:rPr>
              <a:t>목표 설정 시, 대량의 데이터를 활용할 수 있는 키값 설정(</a:t>
            </a:r>
            <a:r>
              <a:rPr lang="ko" b="1">
                <a:solidFill>
                  <a:schemeClr val="dk1"/>
                </a:solidFill>
                <a:latin typeface="Malgun Gothic"/>
                <a:ea typeface="Malgun Gothic"/>
                <a:cs typeface="Malgun Gothic"/>
                <a:sym typeface="Malgun Gothic"/>
              </a:rPr>
              <a:t>초기 데이터 설계 중요</a:t>
            </a:r>
            <a:r>
              <a:rPr lang="ko">
                <a:solidFill>
                  <a:schemeClr val="dk1"/>
                </a:solidFill>
                <a:latin typeface="Malgun Gothic"/>
                <a:ea typeface="Malgun Gothic"/>
                <a:cs typeface="Malgun Gothic"/>
                <a:sym typeface="Malgun Gothic"/>
              </a:rPr>
              <a:t>).</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AutoNum type="arabicPeriod"/>
            </a:pPr>
            <a:r>
              <a:rPr lang="ko">
                <a:solidFill>
                  <a:schemeClr val="dk1"/>
                </a:solidFill>
                <a:latin typeface="Malgun Gothic"/>
                <a:ea typeface="Malgun Gothic"/>
                <a:cs typeface="Malgun Gothic"/>
                <a:sym typeface="Malgun Gothic"/>
              </a:rPr>
              <a:t>셀레니움으로 수집한 데이터를 </a:t>
            </a:r>
            <a:r>
              <a:rPr lang="ko" b="1">
                <a:solidFill>
                  <a:schemeClr val="dk1"/>
                </a:solidFill>
                <a:latin typeface="Malgun Gothic"/>
                <a:ea typeface="Malgun Gothic"/>
                <a:cs typeface="Malgun Gothic"/>
                <a:sym typeface="Malgun Gothic"/>
              </a:rPr>
              <a:t>데이터베이스에서 관리</a:t>
            </a:r>
            <a:r>
              <a:rPr lang="ko">
                <a:solidFill>
                  <a:schemeClr val="dk1"/>
                </a:solidFill>
                <a:latin typeface="Malgun Gothic"/>
                <a:ea typeface="Malgun Gothic"/>
                <a:cs typeface="Malgun Gothic"/>
                <a:sym typeface="Malgun Gothic"/>
              </a:rPr>
              <a:t>하지 못해본 점.</a:t>
            </a:r>
            <a:endParaRPr>
              <a:solidFill>
                <a:schemeClr val="dk1"/>
              </a:solidFill>
              <a:latin typeface="Malgun Gothic"/>
              <a:ea typeface="Malgun Gothic"/>
              <a:cs typeface="Malgun Gothic"/>
              <a:sym typeface="Malgun Gothic"/>
            </a:endParaRPr>
          </a:p>
          <a:p>
            <a:pPr marL="457200" lvl="0" indent="-317500" algn="l" rtl="0">
              <a:lnSpc>
                <a:spcPct val="150000"/>
              </a:lnSpc>
              <a:spcBef>
                <a:spcPts val="0"/>
              </a:spcBef>
              <a:spcAft>
                <a:spcPts val="0"/>
              </a:spcAft>
              <a:buClr>
                <a:schemeClr val="dk1"/>
              </a:buClr>
              <a:buSzPts val="1400"/>
              <a:buAutoNum type="arabicPeriod"/>
            </a:pPr>
            <a:r>
              <a:rPr lang="ko">
                <a:solidFill>
                  <a:schemeClr val="dk1"/>
                </a:solidFill>
                <a:latin typeface="Malgun Gothic"/>
                <a:ea typeface="Malgun Gothic"/>
                <a:cs typeface="Malgun Gothic"/>
                <a:sym typeface="Malgun Gothic"/>
              </a:rPr>
              <a:t>일반적으로 알고 있는 내용들만으로 데이터 분석을 해본점(</a:t>
            </a:r>
            <a:r>
              <a:rPr lang="ko" b="1">
                <a:solidFill>
                  <a:schemeClr val="dk1"/>
                </a:solidFill>
                <a:latin typeface="Malgun Gothic"/>
                <a:ea typeface="Malgun Gothic"/>
                <a:cs typeface="Malgun Gothic"/>
                <a:sym typeface="Malgun Gothic"/>
              </a:rPr>
              <a:t>창의적인 파생변수를 만들어 보지 못한 점</a:t>
            </a:r>
            <a:r>
              <a:rPr lang="ko">
                <a:solidFill>
                  <a:schemeClr val="dk1"/>
                </a:solidFill>
                <a:latin typeface="Malgun Gothic"/>
                <a:ea typeface="Malgun Gothic"/>
                <a:cs typeface="Malgun Gothic"/>
                <a:sym typeface="Malgun Gothic"/>
              </a:rPr>
              <a:t>)</a:t>
            </a:r>
            <a:endParaRPr>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None/>
            </a:pPr>
            <a:endParaRPr>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None/>
            </a:pPr>
            <a:endParaRPr>
              <a:solidFill>
                <a:schemeClr val="dk1"/>
              </a:solidFill>
              <a:latin typeface="Malgun Gothic"/>
              <a:ea typeface="Malgun Gothic"/>
              <a:cs typeface="Malgun Gothic"/>
              <a:sym typeface="Malgun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9"/>
          <p:cNvSpPr txBox="1">
            <a:spLocks noGrp="1"/>
          </p:cNvSpPr>
          <p:nvPr>
            <p:ph type="body" idx="1"/>
          </p:nvPr>
        </p:nvSpPr>
        <p:spPr>
          <a:xfrm>
            <a:off x="-804325" y="0"/>
            <a:ext cx="9948000" cy="51435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ko" sz="20000"/>
              <a:t> </a:t>
            </a:r>
            <a:r>
              <a:rPr lang="ko" sz="20000">
                <a:solidFill>
                  <a:schemeClr val="dk1"/>
                </a:solidFill>
                <a:latin typeface="Malgun Gothic"/>
                <a:ea typeface="Malgun Gothic"/>
                <a:cs typeface="Malgun Gothic"/>
                <a:sym typeface="Malgun Gothic"/>
              </a:rPr>
              <a:t>Q &amp; A</a:t>
            </a:r>
            <a:endParaRPr sz="20000">
              <a:solidFill>
                <a:schemeClr val="dk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247500" y="122850"/>
            <a:ext cx="6630900" cy="8418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ko" sz="2820">
                <a:latin typeface="Malgun Gothic"/>
                <a:ea typeface="Malgun Gothic"/>
                <a:cs typeface="Malgun Gothic"/>
                <a:sym typeface="Malgun Gothic"/>
              </a:rPr>
              <a:t>프로젝트 구조</a:t>
            </a:r>
            <a:endParaRPr sz="2600">
              <a:latin typeface="Malgun Gothic"/>
              <a:ea typeface="Malgun Gothic"/>
              <a:cs typeface="Malgun Gothic"/>
              <a:sym typeface="Malgun Gothic"/>
            </a:endParaRPr>
          </a:p>
        </p:txBody>
      </p:sp>
      <p:grpSp>
        <p:nvGrpSpPr>
          <p:cNvPr id="107" name="Google Shape;107;p17"/>
          <p:cNvGrpSpPr/>
          <p:nvPr/>
        </p:nvGrpSpPr>
        <p:grpSpPr>
          <a:xfrm>
            <a:off x="2095350" y="2450588"/>
            <a:ext cx="5002800" cy="488700"/>
            <a:chOff x="2095350" y="2721525"/>
            <a:chExt cx="5002800" cy="488700"/>
          </a:xfrm>
        </p:grpSpPr>
        <p:sp>
          <p:nvSpPr>
            <p:cNvPr id="108" name="Google Shape;108;p17"/>
            <p:cNvSpPr/>
            <p:nvPr/>
          </p:nvSpPr>
          <p:spPr>
            <a:xfrm>
              <a:off x="2095350" y="2721525"/>
              <a:ext cx="375000" cy="488700"/>
            </a:xfrm>
            <a:prstGeom prst="chevron">
              <a:avLst>
                <a:gd name="adj" fmla="val 50000"/>
              </a:avLst>
            </a:prstGeom>
            <a:solidFill>
              <a:srgbClr val="B6D7A8"/>
            </a:solidFill>
            <a:ln w="9525" cap="flat" cmpd="sng">
              <a:solidFill>
                <a:srgbClr val="00FF00"/>
              </a:solidFill>
              <a:prstDash val="solid"/>
              <a:round/>
              <a:headEnd type="none" w="sm" len="sm"/>
              <a:tailEnd type="none" w="sm" len="sm"/>
            </a:ln>
            <a:effectLst>
              <a:outerShdw blurRad="57150" dist="19050" dir="63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7"/>
            <p:cNvSpPr/>
            <p:nvPr/>
          </p:nvSpPr>
          <p:spPr>
            <a:xfrm>
              <a:off x="4409250" y="2721525"/>
              <a:ext cx="375000" cy="488700"/>
            </a:xfrm>
            <a:prstGeom prst="chevron">
              <a:avLst>
                <a:gd name="adj" fmla="val 50000"/>
              </a:avLst>
            </a:prstGeom>
            <a:solidFill>
              <a:srgbClr val="B6D7A8"/>
            </a:solidFill>
            <a:ln w="9525" cap="flat" cmpd="sng">
              <a:solidFill>
                <a:srgbClr val="00FF00"/>
              </a:solidFill>
              <a:prstDash val="solid"/>
              <a:round/>
              <a:headEnd type="none" w="sm" len="sm"/>
              <a:tailEnd type="none" w="sm" len="sm"/>
            </a:ln>
            <a:effectLst>
              <a:outerShdw blurRad="57150" dist="19050" dir="63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7"/>
            <p:cNvSpPr/>
            <p:nvPr/>
          </p:nvSpPr>
          <p:spPr>
            <a:xfrm>
              <a:off x="6723150" y="2721525"/>
              <a:ext cx="375000" cy="488700"/>
            </a:xfrm>
            <a:prstGeom prst="chevron">
              <a:avLst>
                <a:gd name="adj" fmla="val 50000"/>
              </a:avLst>
            </a:prstGeom>
            <a:solidFill>
              <a:srgbClr val="B6D7A8"/>
            </a:solidFill>
            <a:ln w="9525" cap="flat" cmpd="sng">
              <a:solidFill>
                <a:srgbClr val="00FF00"/>
              </a:solidFill>
              <a:prstDash val="solid"/>
              <a:round/>
              <a:headEnd type="none" w="sm" len="sm"/>
              <a:tailEnd type="none" w="sm" len="sm"/>
            </a:ln>
            <a:effectLst>
              <a:outerShdw blurRad="57150" dist="19050" dir="63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 name="Google Shape;111;p17"/>
          <p:cNvSpPr/>
          <p:nvPr/>
        </p:nvSpPr>
        <p:spPr>
          <a:xfrm>
            <a:off x="348300" y="1115775"/>
            <a:ext cx="1555200" cy="3435900"/>
          </a:xfrm>
          <a:prstGeom prst="ellipse">
            <a:avLst/>
          </a:prstGeom>
          <a:solidFill>
            <a:srgbClr val="D9D9D9"/>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rgbClr val="4A86E8"/>
                </a:solidFill>
                <a:latin typeface="Malgun Gothic"/>
                <a:ea typeface="Malgun Gothic"/>
                <a:cs typeface="Malgun Gothic"/>
                <a:sym typeface="Malgun Gothic"/>
              </a:rPr>
              <a:t>데이터 수집 및 전처리</a:t>
            </a:r>
            <a:endParaRPr sz="1800">
              <a:solidFill>
                <a:srgbClr val="4A86E8"/>
              </a:solidFill>
              <a:latin typeface="Malgun Gothic"/>
              <a:ea typeface="Malgun Gothic"/>
              <a:cs typeface="Malgun Gothic"/>
              <a:sym typeface="Malgun Gothic"/>
            </a:endParaRPr>
          </a:p>
        </p:txBody>
      </p:sp>
      <p:sp>
        <p:nvSpPr>
          <p:cNvPr id="112" name="Google Shape;112;p17"/>
          <p:cNvSpPr/>
          <p:nvPr/>
        </p:nvSpPr>
        <p:spPr>
          <a:xfrm>
            <a:off x="2662200" y="1115775"/>
            <a:ext cx="1555200" cy="3435900"/>
          </a:xfrm>
          <a:prstGeom prst="ellipse">
            <a:avLst/>
          </a:prstGeom>
          <a:solidFill>
            <a:srgbClr val="D9D9D9"/>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rgbClr val="4A86E8"/>
                </a:solidFill>
                <a:latin typeface="Malgun Gothic"/>
                <a:ea typeface="Malgun Gothic"/>
                <a:cs typeface="Malgun Gothic"/>
                <a:sym typeface="Malgun Gothic"/>
              </a:rPr>
              <a:t>데이터 탐색 및 시각화</a:t>
            </a:r>
            <a:endParaRPr sz="1800">
              <a:solidFill>
                <a:srgbClr val="4A86E8"/>
              </a:solidFill>
              <a:latin typeface="Malgun Gothic"/>
              <a:ea typeface="Malgun Gothic"/>
              <a:cs typeface="Malgun Gothic"/>
              <a:sym typeface="Malgun Gothic"/>
            </a:endParaRPr>
          </a:p>
        </p:txBody>
      </p:sp>
      <p:sp>
        <p:nvSpPr>
          <p:cNvPr id="113" name="Google Shape;113;p17"/>
          <p:cNvSpPr/>
          <p:nvPr/>
        </p:nvSpPr>
        <p:spPr>
          <a:xfrm>
            <a:off x="4976100" y="1115775"/>
            <a:ext cx="1555200" cy="3435900"/>
          </a:xfrm>
          <a:prstGeom prst="ellipse">
            <a:avLst/>
          </a:prstGeom>
          <a:solidFill>
            <a:srgbClr val="D9D9D9"/>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rgbClr val="4A86E8"/>
                </a:solidFill>
                <a:latin typeface="Malgun Gothic"/>
                <a:ea typeface="Malgun Gothic"/>
                <a:cs typeface="Malgun Gothic"/>
                <a:sym typeface="Malgun Gothic"/>
              </a:rPr>
              <a:t>머신러닝 모델링 및 평가</a:t>
            </a:r>
            <a:endParaRPr sz="1800">
              <a:solidFill>
                <a:srgbClr val="4A86E8"/>
              </a:solidFill>
              <a:latin typeface="Malgun Gothic"/>
              <a:ea typeface="Malgun Gothic"/>
              <a:cs typeface="Malgun Gothic"/>
              <a:sym typeface="Malgun Gothic"/>
            </a:endParaRPr>
          </a:p>
        </p:txBody>
      </p:sp>
      <p:sp>
        <p:nvSpPr>
          <p:cNvPr id="114" name="Google Shape;114;p17"/>
          <p:cNvSpPr/>
          <p:nvPr/>
        </p:nvSpPr>
        <p:spPr>
          <a:xfrm>
            <a:off x="7290000" y="1115775"/>
            <a:ext cx="1555200" cy="3435900"/>
          </a:xfrm>
          <a:prstGeom prst="ellipse">
            <a:avLst/>
          </a:prstGeom>
          <a:solidFill>
            <a:srgbClr val="D9D9D9"/>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800">
                <a:solidFill>
                  <a:srgbClr val="4A86E8"/>
                </a:solidFill>
                <a:latin typeface="Malgun Gothic"/>
                <a:ea typeface="Malgun Gothic"/>
                <a:cs typeface="Malgun Gothic"/>
                <a:sym typeface="Malgun Gothic"/>
              </a:rPr>
              <a:t>결론                도출</a:t>
            </a:r>
            <a:endParaRPr sz="1800">
              <a:solidFill>
                <a:srgbClr val="4A86E8"/>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0" y="233000"/>
            <a:ext cx="6785400" cy="602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   </a:t>
            </a:r>
            <a:r>
              <a:rPr lang="ko" sz="3133">
                <a:latin typeface="Malgun Gothic"/>
                <a:ea typeface="Malgun Gothic"/>
                <a:cs typeface="Malgun Gothic"/>
                <a:sym typeface="Malgun Gothic"/>
              </a:rPr>
              <a:t>프로젝트 팀 구성 및 역할</a:t>
            </a:r>
            <a:endParaRPr sz="3133">
              <a:latin typeface="Malgun Gothic"/>
              <a:ea typeface="Malgun Gothic"/>
              <a:cs typeface="Malgun Gothic"/>
              <a:sym typeface="Malgun Gothic"/>
            </a:endParaRPr>
          </a:p>
        </p:txBody>
      </p:sp>
      <p:sp>
        <p:nvSpPr>
          <p:cNvPr id="120" name="Google Shape;120;p18"/>
          <p:cNvSpPr txBox="1">
            <a:spLocks noGrp="1"/>
          </p:cNvSpPr>
          <p:nvPr>
            <p:ph type="body" idx="1"/>
          </p:nvPr>
        </p:nvSpPr>
        <p:spPr>
          <a:xfrm>
            <a:off x="391825" y="12140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000"/>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graphicFrame>
        <p:nvGraphicFramePr>
          <p:cNvPr id="121" name="Google Shape;121;p18"/>
          <p:cNvGraphicFramePr/>
          <p:nvPr>
            <p:extLst>
              <p:ext uri="{D42A27DB-BD31-4B8C-83A1-F6EECF244321}">
                <p14:modId xmlns:p14="http://schemas.microsoft.com/office/powerpoint/2010/main" val="3096876782"/>
              </p:ext>
            </p:extLst>
          </p:nvPr>
        </p:nvGraphicFramePr>
        <p:xfrm>
          <a:off x="719989" y="751668"/>
          <a:ext cx="7740000" cy="2203821"/>
        </p:xfrm>
        <a:graphic>
          <a:graphicData uri="http://schemas.openxmlformats.org/drawingml/2006/table">
            <a:tbl>
              <a:tblPr firstRow="1" bandRow="1">
                <a:noFill/>
                <a:tableStyleId>{605E84AE-9597-48FB-8068-B53BF63A119E}</a:tableStyleId>
              </a:tblPr>
              <a:tblGrid>
                <a:gridCol w="1468825">
                  <a:extLst>
                    <a:ext uri="{9D8B030D-6E8A-4147-A177-3AD203B41FA5}">
                      <a16:colId xmlns:a16="http://schemas.microsoft.com/office/drawing/2014/main" val="20000"/>
                    </a:ext>
                  </a:extLst>
                </a:gridCol>
                <a:gridCol w="1403425">
                  <a:extLst>
                    <a:ext uri="{9D8B030D-6E8A-4147-A177-3AD203B41FA5}">
                      <a16:colId xmlns:a16="http://schemas.microsoft.com/office/drawing/2014/main" val="20001"/>
                    </a:ext>
                  </a:extLst>
                </a:gridCol>
                <a:gridCol w="4867750">
                  <a:extLst>
                    <a:ext uri="{9D8B030D-6E8A-4147-A177-3AD203B41FA5}">
                      <a16:colId xmlns:a16="http://schemas.microsoft.com/office/drawing/2014/main" val="20002"/>
                    </a:ext>
                  </a:extLst>
                </a:gridCol>
              </a:tblGrid>
              <a:tr h="326691">
                <a:tc>
                  <a:txBody>
                    <a:bodyPr/>
                    <a:lstStyle/>
                    <a:p>
                      <a:pPr marL="0" marR="0" lvl="0" indent="0" algn="ctr" rtl="0">
                        <a:spcBef>
                          <a:spcPts val="0"/>
                        </a:spcBef>
                        <a:spcAft>
                          <a:spcPts val="0"/>
                        </a:spcAft>
                        <a:buNone/>
                      </a:pPr>
                      <a:r>
                        <a:rPr lang="ko" sz="1300" u="none" strike="noStrike" cap="none">
                          <a:solidFill>
                            <a:srgbClr val="3A3838"/>
                          </a:solidFill>
                          <a:latin typeface="Malgun Gothic"/>
                          <a:ea typeface="Malgun Gothic"/>
                          <a:cs typeface="Malgun Gothic"/>
                          <a:sym typeface="Malgun Gothic"/>
                        </a:rPr>
                        <a:t>훈련생</a:t>
                      </a:r>
                      <a:endParaRPr sz="1300" u="none" strike="noStrike" cap="none">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marR="0" lvl="0" indent="0" algn="ctr" rtl="0">
                        <a:spcBef>
                          <a:spcPts val="0"/>
                        </a:spcBef>
                        <a:spcAft>
                          <a:spcPts val="0"/>
                        </a:spcAft>
                        <a:buNone/>
                      </a:pPr>
                      <a:r>
                        <a:rPr lang="ko" sz="1300" u="none" strike="noStrike" cap="none">
                          <a:solidFill>
                            <a:srgbClr val="3A3838"/>
                          </a:solidFill>
                          <a:latin typeface="Malgun Gothic"/>
                          <a:ea typeface="Malgun Gothic"/>
                          <a:cs typeface="Malgun Gothic"/>
                          <a:sym typeface="Malgun Gothic"/>
                        </a:rPr>
                        <a:t>역할</a:t>
                      </a:r>
                      <a:endParaRPr sz="1300" u="none" strike="noStrike" cap="none">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marR="0" lvl="0" indent="0" algn="ctr" rtl="0">
                        <a:spcBef>
                          <a:spcPts val="0"/>
                        </a:spcBef>
                        <a:spcAft>
                          <a:spcPts val="0"/>
                        </a:spcAft>
                        <a:buNone/>
                      </a:pPr>
                      <a:r>
                        <a:rPr lang="ko" sz="1300" u="none" strike="noStrike" cap="none">
                          <a:solidFill>
                            <a:srgbClr val="3A3838"/>
                          </a:solidFill>
                          <a:latin typeface="Malgun Gothic"/>
                          <a:ea typeface="Malgun Gothic"/>
                          <a:cs typeface="Malgun Gothic"/>
                          <a:sym typeface="Malgun Gothic"/>
                        </a:rPr>
                        <a:t>담당 업무</a:t>
                      </a:r>
                      <a:endParaRPr sz="1300" u="none" strike="noStrike" cap="none">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892778">
                <a:tc>
                  <a:txBody>
                    <a:bodyPr/>
                    <a:lstStyle/>
                    <a:p>
                      <a:pPr marL="0" marR="0" lvl="0" indent="0" algn="ctr" rtl="0">
                        <a:spcBef>
                          <a:spcPts val="0"/>
                        </a:spcBef>
                        <a:spcAft>
                          <a:spcPts val="0"/>
                        </a:spcAft>
                        <a:buNone/>
                      </a:pPr>
                      <a:r>
                        <a:rPr lang="ko" sz="1200" b="1" u="none" strike="noStrike" cap="none">
                          <a:solidFill>
                            <a:srgbClr val="3A3838"/>
                          </a:solidFill>
                          <a:latin typeface="Malgun Gothic"/>
                          <a:ea typeface="Malgun Gothic"/>
                          <a:cs typeface="Malgun Gothic"/>
                          <a:sym typeface="Malgun Gothic"/>
                        </a:rPr>
                        <a:t>유헌수</a:t>
                      </a:r>
                      <a:endParaRPr sz="1200" b="1" u="none" strike="noStrike" cap="none">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ctr" rtl="0">
                        <a:lnSpc>
                          <a:spcPct val="150000"/>
                        </a:lnSpc>
                        <a:spcBef>
                          <a:spcPts val="0"/>
                        </a:spcBef>
                        <a:spcAft>
                          <a:spcPts val="0"/>
                        </a:spcAft>
                        <a:buClr>
                          <a:srgbClr val="3A3838"/>
                        </a:buClr>
                        <a:buSzPts val="1600"/>
                        <a:buFont typeface="Noto Sans Symbols"/>
                        <a:buNone/>
                      </a:pPr>
                      <a:r>
                        <a:rPr lang="ko" sz="1200" b="1" u="none" strike="noStrike" cap="none">
                          <a:solidFill>
                            <a:srgbClr val="3A3838"/>
                          </a:solidFill>
                          <a:latin typeface="Malgun Gothic"/>
                          <a:ea typeface="Malgun Gothic"/>
                          <a:cs typeface="Malgun Gothic"/>
                          <a:sym typeface="Malgun Gothic"/>
                        </a:rPr>
                        <a:t>팀장</a:t>
                      </a:r>
                      <a:endParaRPr sz="1200" b="1" u="none" strike="noStrike" cap="none">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l" rtl="0">
                        <a:lnSpc>
                          <a:spcPct val="150000"/>
                        </a:lnSpc>
                        <a:spcBef>
                          <a:spcPts val="0"/>
                        </a:spcBef>
                        <a:spcAft>
                          <a:spcPts val="0"/>
                        </a:spcAft>
                        <a:buClr>
                          <a:srgbClr val="3A3838"/>
                        </a:buClr>
                        <a:buSzPts val="1600"/>
                        <a:buFont typeface="Noto Sans Symbols"/>
                        <a:buNone/>
                      </a:pPr>
                      <a:r>
                        <a:rPr lang="ko" sz="1200" b="1" u="none" strike="noStrike" cap="none">
                          <a:solidFill>
                            <a:srgbClr val="3A3838"/>
                          </a:solidFill>
                          <a:latin typeface="Malgun Gothic"/>
                          <a:ea typeface="Malgun Gothic"/>
                          <a:cs typeface="Malgun Gothic"/>
                          <a:sym typeface="Malgun Gothic"/>
                        </a:rPr>
                        <a:t>▶ </a:t>
                      </a:r>
                      <a:r>
                        <a:rPr lang="ko" sz="1200" b="1">
                          <a:solidFill>
                            <a:srgbClr val="3A3838"/>
                          </a:solidFill>
                          <a:latin typeface="Malgun Gothic"/>
                          <a:ea typeface="Malgun Gothic"/>
                          <a:cs typeface="Malgun Gothic"/>
                          <a:sym typeface="Malgun Gothic"/>
                        </a:rPr>
                        <a:t>프로젝트 방향 제시, 팀 역할 분담 및 관리</a:t>
                      </a:r>
                      <a:endParaRPr sz="1200" b="1" u="none" strike="noStrike" cap="none">
                        <a:solidFill>
                          <a:srgbClr val="3A3838"/>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3A3838"/>
                        </a:buClr>
                        <a:buSzPts val="1600"/>
                        <a:buFont typeface="Noto Sans Symbols"/>
                        <a:buNone/>
                      </a:pPr>
                      <a:r>
                        <a:rPr lang="ko" sz="1200" b="1" u="none" strike="noStrike" cap="none">
                          <a:solidFill>
                            <a:srgbClr val="3A3838"/>
                          </a:solidFill>
                          <a:latin typeface="Malgun Gothic"/>
                          <a:ea typeface="Malgun Gothic"/>
                          <a:cs typeface="Malgun Gothic"/>
                          <a:sym typeface="Malgun Gothic"/>
                        </a:rPr>
                        <a:t>▶ </a:t>
                      </a:r>
                      <a:r>
                        <a:rPr lang="ko" sz="1200" b="1">
                          <a:solidFill>
                            <a:srgbClr val="3A3838"/>
                          </a:solidFill>
                          <a:latin typeface="Malgun Gothic"/>
                          <a:ea typeface="Malgun Gothic"/>
                          <a:cs typeface="Malgun Gothic"/>
                          <a:sym typeface="Malgun Gothic"/>
                        </a:rPr>
                        <a:t>데이터 수집 및 분석, 모델링</a:t>
                      </a:r>
                      <a:endParaRPr sz="1200" b="1">
                        <a:solidFill>
                          <a:srgbClr val="3A3838"/>
                        </a:solidFill>
                        <a:latin typeface="Malgun Gothic"/>
                        <a:ea typeface="Malgun Gothic"/>
                        <a:cs typeface="Malgun Gothic"/>
                        <a:sym typeface="Malgun Gothic"/>
                      </a:endParaRPr>
                    </a:p>
                    <a:p>
                      <a:pPr marL="0" lvl="0" indent="0" algn="l" rtl="0">
                        <a:lnSpc>
                          <a:spcPct val="150000"/>
                        </a:lnSpc>
                        <a:spcBef>
                          <a:spcPts val="0"/>
                        </a:spcBef>
                        <a:spcAft>
                          <a:spcPts val="0"/>
                        </a:spcAft>
                        <a:buClr>
                          <a:schemeClr val="dk1"/>
                        </a:buClr>
                        <a:buSzPts val="1100"/>
                        <a:buFont typeface="Arial"/>
                        <a:buNone/>
                      </a:pPr>
                      <a:r>
                        <a:rPr lang="ko" sz="1200" b="1">
                          <a:solidFill>
                            <a:srgbClr val="3A3838"/>
                          </a:solidFill>
                          <a:latin typeface="Malgun Gothic"/>
                          <a:ea typeface="Malgun Gothic"/>
                          <a:cs typeface="Malgun Gothic"/>
                          <a:sym typeface="Malgun Gothic"/>
                        </a:rPr>
                        <a:t>전체 머신러닝 프로세스 관리</a:t>
                      </a:r>
                      <a:endParaRPr sz="1200" b="1">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962670">
                <a:tc>
                  <a:txBody>
                    <a:bodyPr/>
                    <a:lstStyle/>
                    <a:p>
                      <a:pPr marL="0" marR="0" lvl="0" indent="0" algn="ctr" rtl="0">
                        <a:lnSpc>
                          <a:spcPct val="100000"/>
                        </a:lnSpc>
                        <a:spcBef>
                          <a:spcPts val="0"/>
                        </a:spcBef>
                        <a:spcAft>
                          <a:spcPts val="0"/>
                        </a:spcAft>
                        <a:buClr>
                          <a:srgbClr val="3A3838"/>
                        </a:buClr>
                        <a:buSzPts val="1800"/>
                        <a:buFont typeface="Calibri"/>
                        <a:buNone/>
                      </a:pPr>
                      <a:r>
                        <a:rPr lang="ko" sz="1200" b="1" u="none" strike="noStrike" cap="none" dirty="0">
                          <a:solidFill>
                            <a:srgbClr val="3A3838"/>
                          </a:solidFill>
                          <a:latin typeface="Malgun Gothic"/>
                          <a:ea typeface="Malgun Gothic"/>
                          <a:cs typeface="Malgun Gothic"/>
                          <a:sym typeface="Malgun Gothic"/>
                        </a:rPr>
                        <a:t>김현석</a:t>
                      </a:r>
                      <a:endParaRPr sz="1200" b="1" u="none" strike="noStrike" cap="none" dirty="0">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Clr>
                          <a:srgbClr val="3A3838"/>
                        </a:buClr>
                        <a:buSzPts val="1600"/>
                        <a:buFont typeface="Noto Sans Symbols"/>
                        <a:buNone/>
                      </a:pPr>
                      <a:r>
                        <a:rPr lang="ko" sz="1200" b="1" u="none" strike="noStrike" cap="none">
                          <a:solidFill>
                            <a:srgbClr val="3A3838"/>
                          </a:solidFill>
                          <a:latin typeface="Malgun Gothic"/>
                          <a:ea typeface="Malgun Gothic"/>
                          <a:cs typeface="Malgun Gothic"/>
                          <a:sym typeface="Malgun Gothic"/>
                        </a:rPr>
                        <a:t>팀원</a:t>
                      </a:r>
                      <a:endParaRPr sz="1200" b="1" u="none" strike="noStrike" cap="none">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l" rtl="0">
                        <a:lnSpc>
                          <a:spcPct val="150000"/>
                        </a:lnSpc>
                        <a:spcBef>
                          <a:spcPts val="0"/>
                        </a:spcBef>
                        <a:spcAft>
                          <a:spcPts val="0"/>
                        </a:spcAft>
                        <a:buClr>
                          <a:srgbClr val="3A3838"/>
                        </a:buClr>
                        <a:buSzPts val="1600"/>
                        <a:buFont typeface="Noto Sans Symbols"/>
                        <a:buNone/>
                      </a:pPr>
                      <a:r>
                        <a:rPr lang="ko" sz="1200" b="1" u="none" strike="noStrike" cap="none" dirty="0">
                          <a:solidFill>
                            <a:srgbClr val="3A3838"/>
                          </a:solidFill>
                          <a:latin typeface="Malgun Gothic"/>
                          <a:ea typeface="Malgun Gothic"/>
                          <a:cs typeface="Malgun Gothic"/>
                          <a:sym typeface="Malgun Gothic"/>
                        </a:rPr>
                        <a:t>▶ </a:t>
                      </a:r>
                      <a:r>
                        <a:rPr lang="ko" sz="1200" b="1" dirty="0">
                          <a:solidFill>
                            <a:srgbClr val="3A3838"/>
                          </a:solidFill>
                          <a:latin typeface="Malgun Gothic"/>
                          <a:ea typeface="Malgun Gothic"/>
                          <a:cs typeface="Malgun Gothic"/>
                          <a:sym typeface="Malgun Gothic"/>
                        </a:rPr>
                        <a:t>문제 정의 및 목표 설정</a:t>
                      </a:r>
                      <a:endParaRPr sz="1200" b="1" dirty="0">
                        <a:solidFill>
                          <a:srgbClr val="3A3838"/>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3A3838"/>
                        </a:buClr>
                        <a:buSzPts val="1600"/>
                        <a:buFont typeface="Noto Sans Symbols"/>
                        <a:buNone/>
                      </a:pPr>
                      <a:r>
                        <a:rPr lang="ko" sz="1200" b="1" u="none" strike="noStrike" cap="none" dirty="0">
                          <a:solidFill>
                            <a:srgbClr val="3A3838"/>
                          </a:solidFill>
                          <a:latin typeface="Malgun Gothic"/>
                          <a:ea typeface="Malgun Gothic"/>
                          <a:cs typeface="Malgun Gothic"/>
                          <a:sym typeface="Malgun Gothic"/>
                        </a:rPr>
                        <a:t>▶ </a:t>
                      </a:r>
                      <a:r>
                        <a:rPr lang="ko" sz="1200" b="1" dirty="0">
                          <a:solidFill>
                            <a:srgbClr val="3A3838"/>
                          </a:solidFill>
                          <a:latin typeface="Malgun Gothic"/>
                          <a:ea typeface="Malgun Gothic"/>
                          <a:cs typeface="Malgun Gothic"/>
                          <a:sym typeface="Malgun Gothic"/>
                        </a:rPr>
                        <a:t>탐색적 데이터 분석 및 PPT 작성</a:t>
                      </a:r>
                      <a:endParaRPr sz="1200" b="1" dirty="0">
                        <a:solidFill>
                          <a:srgbClr val="3A3838"/>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 sz="1200" b="1" dirty="0">
                          <a:solidFill>
                            <a:srgbClr val="3A3838"/>
                          </a:solidFill>
                          <a:latin typeface="Malgun Gothic"/>
                          <a:ea typeface="Malgun Gothic"/>
                          <a:cs typeface="Malgun Gothic"/>
                          <a:sym typeface="Malgun Gothic"/>
                        </a:rPr>
                        <a:t>PPT 초안 작성, 목표 설정 등 상권 도메인에 대한 활발한 의견 제시</a:t>
                      </a:r>
                      <a:endParaRPr sz="1200" b="1" dirty="0">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graphicFrame>
        <p:nvGraphicFramePr>
          <p:cNvPr id="122" name="Google Shape;122;p18"/>
          <p:cNvGraphicFramePr/>
          <p:nvPr/>
        </p:nvGraphicFramePr>
        <p:xfrm>
          <a:off x="719989" y="2933807"/>
          <a:ext cx="7740000" cy="1910410"/>
        </p:xfrm>
        <a:graphic>
          <a:graphicData uri="http://schemas.openxmlformats.org/drawingml/2006/table">
            <a:tbl>
              <a:tblPr firstRow="1" bandRow="1">
                <a:noFill/>
                <a:tableStyleId>{605E84AE-9597-48FB-8068-B53BF63A119E}</a:tableStyleId>
              </a:tblPr>
              <a:tblGrid>
                <a:gridCol w="1468825">
                  <a:extLst>
                    <a:ext uri="{9D8B030D-6E8A-4147-A177-3AD203B41FA5}">
                      <a16:colId xmlns:a16="http://schemas.microsoft.com/office/drawing/2014/main" val="20000"/>
                    </a:ext>
                  </a:extLst>
                </a:gridCol>
                <a:gridCol w="1403425">
                  <a:extLst>
                    <a:ext uri="{9D8B030D-6E8A-4147-A177-3AD203B41FA5}">
                      <a16:colId xmlns:a16="http://schemas.microsoft.com/office/drawing/2014/main" val="20001"/>
                    </a:ext>
                  </a:extLst>
                </a:gridCol>
                <a:gridCol w="4867750">
                  <a:extLst>
                    <a:ext uri="{9D8B030D-6E8A-4147-A177-3AD203B41FA5}">
                      <a16:colId xmlns:a16="http://schemas.microsoft.com/office/drawing/2014/main" val="20002"/>
                    </a:ext>
                  </a:extLst>
                </a:gridCol>
              </a:tblGrid>
              <a:tr h="853025">
                <a:tc>
                  <a:txBody>
                    <a:bodyPr/>
                    <a:lstStyle/>
                    <a:p>
                      <a:pPr marL="0" marR="0" lvl="0" indent="0" algn="ctr" rtl="0">
                        <a:lnSpc>
                          <a:spcPct val="100000"/>
                        </a:lnSpc>
                        <a:spcBef>
                          <a:spcPts val="0"/>
                        </a:spcBef>
                        <a:spcAft>
                          <a:spcPts val="0"/>
                        </a:spcAft>
                        <a:buClr>
                          <a:srgbClr val="3A3838"/>
                        </a:buClr>
                        <a:buSzPts val="1800"/>
                        <a:buFont typeface="Calibri"/>
                        <a:buNone/>
                      </a:pPr>
                      <a:r>
                        <a:rPr lang="ko" sz="1200" u="none" strike="noStrike" cap="none">
                          <a:solidFill>
                            <a:srgbClr val="3A3838"/>
                          </a:solidFill>
                          <a:latin typeface="Malgun Gothic"/>
                          <a:ea typeface="Malgun Gothic"/>
                          <a:cs typeface="Malgun Gothic"/>
                          <a:sym typeface="Malgun Gothic"/>
                        </a:rPr>
                        <a:t>홍지현</a:t>
                      </a:r>
                      <a:endParaRPr sz="1200" u="none" strike="noStrike" cap="none">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ctr" rtl="0">
                        <a:lnSpc>
                          <a:spcPct val="150000"/>
                        </a:lnSpc>
                        <a:spcBef>
                          <a:spcPts val="0"/>
                        </a:spcBef>
                        <a:spcAft>
                          <a:spcPts val="0"/>
                        </a:spcAft>
                        <a:buClr>
                          <a:srgbClr val="3A3838"/>
                        </a:buClr>
                        <a:buSzPts val="1600"/>
                        <a:buFont typeface="Noto Sans Symbols"/>
                        <a:buNone/>
                      </a:pPr>
                      <a:r>
                        <a:rPr lang="ko" sz="1200" u="none" strike="noStrike" cap="none">
                          <a:solidFill>
                            <a:srgbClr val="3A3838"/>
                          </a:solidFill>
                          <a:latin typeface="Malgun Gothic"/>
                          <a:ea typeface="Malgun Gothic"/>
                          <a:cs typeface="Malgun Gothic"/>
                          <a:sym typeface="Malgun Gothic"/>
                        </a:rPr>
                        <a:t>팀원</a:t>
                      </a:r>
                      <a:endParaRPr sz="1200" u="none" strike="noStrike" cap="none">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l" rtl="0">
                        <a:lnSpc>
                          <a:spcPct val="150000"/>
                        </a:lnSpc>
                        <a:spcBef>
                          <a:spcPts val="0"/>
                        </a:spcBef>
                        <a:spcAft>
                          <a:spcPts val="0"/>
                        </a:spcAft>
                        <a:buClr>
                          <a:srgbClr val="3A3838"/>
                        </a:buClr>
                        <a:buSzPts val="1600"/>
                        <a:buFont typeface="Noto Sans Symbols"/>
                        <a:buNone/>
                      </a:pPr>
                      <a:r>
                        <a:rPr lang="ko" sz="1200" u="none" strike="noStrike" cap="none">
                          <a:solidFill>
                            <a:srgbClr val="3A3838"/>
                          </a:solidFill>
                          <a:latin typeface="Malgun Gothic"/>
                          <a:ea typeface="Malgun Gothic"/>
                          <a:cs typeface="Malgun Gothic"/>
                          <a:sym typeface="Malgun Gothic"/>
                        </a:rPr>
                        <a:t>▶ </a:t>
                      </a:r>
                      <a:r>
                        <a:rPr lang="ko" sz="1200">
                          <a:solidFill>
                            <a:srgbClr val="3A3838"/>
                          </a:solidFill>
                          <a:latin typeface="Malgun Gothic"/>
                          <a:ea typeface="Malgun Gothic"/>
                          <a:cs typeface="Malgun Gothic"/>
                          <a:sym typeface="Malgun Gothic"/>
                        </a:rPr>
                        <a:t>EDA 및 발표</a:t>
                      </a:r>
                      <a:endParaRPr sz="1200" u="none" strike="noStrike" cap="none">
                        <a:solidFill>
                          <a:srgbClr val="3A3838"/>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3A3838"/>
                        </a:buClr>
                        <a:buSzPts val="1600"/>
                        <a:buFont typeface="Noto Sans Symbols"/>
                        <a:buNone/>
                      </a:pPr>
                      <a:r>
                        <a:rPr lang="ko" sz="1200" u="none" strike="noStrike" cap="none">
                          <a:solidFill>
                            <a:srgbClr val="3A3838"/>
                          </a:solidFill>
                          <a:latin typeface="Malgun Gothic"/>
                          <a:ea typeface="Malgun Gothic"/>
                          <a:cs typeface="Malgun Gothic"/>
                          <a:sym typeface="Malgun Gothic"/>
                        </a:rPr>
                        <a:t>▶ </a:t>
                      </a:r>
                      <a:r>
                        <a:rPr lang="ko" sz="1200">
                          <a:solidFill>
                            <a:srgbClr val="3A3838"/>
                          </a:solidFill>
                          <a:latin typeface="Malgun Gothic"/>
                          <a:ea typeface="Malgun Gothic"/>
                          <a:cs typeface="Malgun Gothic"/>
                          <a:sym typeface="Malgun Gothic"/>
                        </a:rPr>
                        <a:t>공공데이터 수집 및 전처리, 데이터 정제</a:t>
                      </a:r>
                      <a:endParaRPr sz="1200">
                        <a:solidFill>
                          <a:srgbClr val="3A3838"/>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 sz="1200">
                          <a:solidFill>
                            <a:srgbClr val="3A3838"/>
                          </a:solidFill>
                          <a:latin typeface="Malgun Gothic"/>
                          <a:ea typeface="Malgun Gothic"/>
                          <a:cs typeface="Malgun Gothic"/>
                          <a:sym typeface="Malgun Gothic"/>
                        </a:rPr>
                        <a:t>탐색적 데이터 분석 및 시각화(EDA) PPT초안 작성</a:t>
                      </a:r>
                      <a:endParaRPr sz="1200">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995950">
                <a:tc>
                  <a:txBody>
                    <a:bodyPr/>
                    <a:lstStyle/>
                    <a:p>
                      <a:pPr marL="0" marR="0" lvl="0" indent="0" algn="ctr" rtl="0">
                        <a:lnSpc>
                          <a:spcPct val="100000"/>
                        </a:lnSpc>
                        <a:spcBef>
                          <a:spcPts val="0"/>
                        </a:spcBef>
                        <a:spcAft>
                          <a:spcPts val="0"/>
                        </a:spcAft>
                        <a:buClr>
                          <a:srgbClr val="3A3838"/>
                        </a:buClr>
                        <a:buSzPts val="1800"/>
                        <a:buFont typeface="Calibri"/>
                        <a:buNone/>
                      </a:pPr>
                      <a:r>
                        <a:rPr lang="ko" sz="1200" b="1" u="none" strike="noStrike" cap="none">
                          <a:solidFill>
                            <a:srgbClr val="3A3838"/>
                          </a:solidFill>
                          <a:latin typeface="Malgun Gothic"/>
                          <a:ea typeface="Malgun Gothic"/>
                          <a:cs typeface="Malgun Gothic"/>
                          <a:sym typeface="Malgun Gothic"/>
                        </a:rPr>
                        <a:t>정승인</a:t>
                      </a:r>
                      <a:endParaRPr sz="1200" b="1" u="none" strike="noStrike" cap="none">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ctr" rtl="0">
                        <a:lnSpc>
                          <a:spcPct val="150000"/>
                        </a:lnSpc>
                        <a:spcBef>
                          <a:spcPts val="0"/>
                        </a:spcBef>
                        <a:spcAft>
                          <a:spcPts val="0"/>
                        </a:spcAft>
                        <a:buClr>
                          <a:srgbClr val="3A3838"/>
                        </a:buClr>
                        <a:buSzPts val="1600"/>
                        <a:buFont typeface="Noto Sans Symbols"/>
                        <a:buNone/>
                      </a:pPr>
                      <a:r>
                        <a:rPr lang="ko" sz="1200" b="1" u="none" strike="noStrike" cap="none">
                          <a:solidFill>
                            <a:srgbClr val="3A3838"/>
                          </a:solidFill>
                          <a:latin typeface="Malgun Gothic"/>
                          <a:ea typeface="Malgun Gothic"/>
                          <a:cs typeface="Malgun Gothic"/>
                          <a:sym typeface="Malgun Gothic"/>
                        </a:rPr>
                        <a:t>팀원</a:t>
                      </a:r>
                      <a:endParaRPr sz="1200" b="1">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marR="0" lvl="0" indent="0" algn="l" rtl="0">
                        <a:lnSpc>
                          <a:spcPct val="150000"/>
                        </a:lnSpc>
                        <a:spcBef>
                          <a:spcPts val="0"/>
                        </a:spcBef>
                        <a:spcAft>
                          <a:spcPts val="0"/>
                        </a:spcAft>
                        <a:buClr>
                          <a:srgbClr val="3A3838"/>
                        </a:buClr>
                        <a:buSzPts val="1600"/>
                        <a:buFont typeface="Noto Sans Symbols"/>
                        <a:buNone/>
                      </a:pPr>
                      <a:r>
                        <a:rPr lang="ko" sz="1200" b="1" u="none" strike="noStrike" cap="none">
                          <a:solidFill>
                            <a:srgbClr val="3A3838"/>
                          </a:solidFill>
                          <a:latin typeface="Malgun Gothic"/>
                          <a:ea typeface="Malgun Gothic"/>
                          <a:cs typeface="Malgun Gothic"/>
                          <a:sym typeface="Malgun Gothic"/>
                        </a:rPr>
                        <a:t>▶ </a:t>
                      </a:r>
                      <a:r>
                        <a:rPr lang="ko" sz="1200" b="1">
                          <a:solidFill>
                            <a:srgbClr val="3A3838"/>
                          </a:solidFill>
                          <a:latin typeface="Malgun Gothic"/>
                          <a:ea typeface="Malgun Gothic"/>
                          <a:cs typeface="Malgun Gothic"/>
                          <a:sym typeface="Malgun Gothic"/>
                        </a:rPr>
                        <a:t>데이터 관련 업무</a:t>
                      </a:r>
                      <a:endParaRPr sz="1200" b="1" u="none" strike="noStrike" cap="none">
                        <a:solidFill>
                          <a:srgbClr val="3A3838"/>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3A3838"/>
                        </a:buClr>
                        <a:buSzPts val="1600"/>
                        <a:buFont typeface="Noto Sans Symbols"/>
                        <a:buNone/>
                      </a:pPr>
                      <a:r>
                        <a:rPr lang="ko" sz="1200" b="1" u="none" strike="noStrike" cap="none">
                          <a:solidFill>
                            <a:srgbClr val="3A3838"/>
                          </a:solidFill>
                          <a:latin typeface="Malgun Gothic"/>
                          <a:ea typeface="Malgun Gothic"/>
                          <a:cs typeface="Malgun Gothic"/>
                          <a:sym typeface="Malgun Gothic"/>
                        </a:rPr>
                        <a:t>▶ </a:t>
                      </a:r>
                      <a:r>
                        <a:rPr lang="ko" sz="1200" b="1">
                          <a:solidFill>
                            <a:srgbClr val="3A3838"/>
                          </a:solidFill>
                          <a:latin typeface="Malgun Gothic"/>
                          <a:ea typeface="Malgun Gothic"/>
                          <a:cs typeface="Malgun Gothic"/>
                          <a:sym typeface="Malgun Gothic"/>
                        </a:rPr>
                        <a:t>데이터 수집 및 전처리, 데이터 정제</a:t>
                      </a:r>
                      <a:endParaRPr sz="1200" b="1">
                        <a:solidFill>
                          <a:srgbClr val="3A3838"/>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 sz="1200" b="1">
                          <a:solidFill>
                            <a:srgbClr val="3A3838"/>
                          </a:solidFill>
                          <a:latin typeface="Malgun Gothic"/>
                          <a:ea typeface="Malgun Gothic"/>
                          <a:cs typeface="Malgun Gothic"/>
                          <a:sym typeface="Malgun Gothic"/>
                        </a:rPr>
                        <a:t>Selenium/Folium  이용한 빠른 자료 검색 및 수집 및 지도시각화</a:t>
                      </a:r>
                      <a:endParaRPr sz="1200" b="1">
                        <a:solidFill>
                          <a:srgbClr val="3A3838"/>
                        </a:solidFill>
                        <a:latin typeface="Malgun Gothic"/>
                        <a:ea typeface="Malgun Gothic"/>
                        <a:cs typeface="Malgun Gothic"/>
                        <a:sym typeface="Malgun Gothic"/>
                      </a:endParaRPr>
                    </a:p>
                  </a:txBody>
                  <a:tcPr marL="91450" marR="91450" marT="45750" marB="457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61850" y="222400"/>
            <a:ext cx="6653400" cy="7218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r>
              <a:rPr lang="ko"/>
              <a:t>  </a:t>
            </a:r>
            <a:r>
              <a:rPr lang="ko">
                <a:latin typeface="Malgun Gothic"/>
                <a:ea typeface="Malgun Gothic"/>
                <a:cs typeface="Malgun Gothic"/>
                <a:sym typeface="Malgun Gothic"/>
              </a:rPr>
              <a:t>프로젝트 수행 절차 및 방법</a:t>
            </a:r>
            <a:endParaRPr>
              <a:solidFill>
                <a:srgbClr val="1F1F1F"/>
              </a:solidFill>
              <a:latin typeface="Malgun Gothic"/>
              <a:ea typeface="Malgun Gothic"/>
              <a:cs typeface="Malgun Gothic"/>
              <a:sym typeface="Malgun Gothic"/>
            </a:endParaRPr>
          </a:p>
        </p:txBody>
      </p:sp>
      <p:graphicFrame>
        <p:nvGraphicFramePr>
          <p:cNvPr id="128" name="Google Shape;128;p19"/>
          <p:cNvGraphicFramePr/>
          <p:nvPr/>
        </p:nvGraphicFramePr>
        <p:xfrm>
          <a:off x="720000" y="1018300"/>
          <a:ext cx="7704000" cy="3811435"/>
        </p:xfrm>
        <a:graphic>
          <a:graphicData uri="http://schemas.openxmlformats.org/drawingml/2006/table">
            <a:tbl>
              <a:tblPr>
                <a:noFill/>
                <a:tableStyleId>{B28EA103-A995-48CD-AD76-1C0519913212}</a:tableStyleId>
              </a:tblPr>
              <a:tblGrid>
                <a:gridCol w="1131300">
                  <a:extLst>
                    <a:ext uri="{9D8B030D-6E8A-4147-A177-3AD203B41FA5}">
                      <a16:colId xmlns:a16="http://schemas.microsoft.com/office/drawing/2014/main" val="20000"/>
                    </a:ext>
                  </a:extLst>
                </a:gridCol>
                <a:gridCol w="608775">
                  <a:extLst>
                    <a:ext uri="{9D8B030D-6E8A-4147-A177-3AD203B41FA5}">
                      <a16:colId xmlns:a16="http://schemas.microsoft.com/office/drawing/2014/main" val="20001"/>
                    </a:ext>
                  </a:extLst>
                </a:gridCol>
                <a:gridCol w="2311275">
                  <a:extLst>
                    <a:ext uri="{9D8B030D-6E8A-4147-A177-3AD203B41FA5}">
                      <a16:colId xmlns:a16="http://schemas.microsoft.com/office/drawing/2014/main" val="20002"/>
                    </a:ext>
                  </a:extLst>
                </a:gridCol>
                <a:gridCol w="3652650">
                  <a:extLst>
                    <a:ext uri="{9D8B030D-6E8A-4147-A177-3AD203B41FA5}">
                      <a16:colId xmlns:a16="http://schemas.microsoft.com/office/drawing/2014/main" val="20003"/>
                    </a:ext>
                  </a:extLst>
                </a:gridCol>
              </a:tblGrid>
              <a:tr h="731700">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사전 기획</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3주</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주제 선정, 데이터 수집 계획 수립</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프로젝트 방향 설정 및 계획 수립</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64825">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데이터 수집</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1주</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공공데이터 수집 및 저장</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서울시 외식업종, 상권구분, 유동인구 데이터 수집</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731700">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데이터 전처리</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2주</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데이터 정제 및 특성 엔지니어링</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결측치 처리, 범주형 변수 인코딩, 특성 생성 등</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731700">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모델링</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2주</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머신러닝 모델 개발 및 평가</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로지스틱회귀, 결정트리, 랜덤포레스트, XGBoost</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64825">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PPT</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1주</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PPT 작성, 발표 예행 연습</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PPT 작성 및 발표</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330200">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총 개발 시간</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9주</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 </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57140"/>
                        </a:lnSpc>
                        <a:spcBef>
                          <a:spcPts val="0"/>
                        </a:spcBef>
                        <a:spcAft>
                          <a:spcPts val="0"/>
                        </a:spcAft>
                        <a:buNone/>
                      </a:pPr>
                      <a:r>
                        <a:rPr lang="ko" sz="1200" b="1">
                          <a:solidFill>
                            <a:schemeClr val="dk2"/>
                          </a:solidFill>
                          <a:highlight>
                            <a:srgbClr val="F7F7F8"/>
                          </a:highlight>
                          <a:latin typeface="Malgun Gothic"/>
                          <a:ea typeface="Malgun Gothic"/>
                          <a:cs typeface="Malgun Gothic"/>
                          <a:sym typeface="Malgun Gothic"/>
                        </a:rPr>
                        <a:t> </a:t>
                      </a:r>
                      <a:endParaRPr sz="1200" b="1">
                        <a:solidFill>
                          <a:schemeClr val="dk2"/>
                        </a:solidFill>
                        <a:highlight>
                          <a:srgbClr val="F7F7F8"/>
                        </a:highlight>
                        <a:latin typeface="Malgun Gothic"/>
                        <a:ea typeface="Malgun Gothic"/>
                        <a:cs typeface="Malgun Gothic"/>
                        <a:sym typeface="Malgun Gothic"/>
                      </a:endParaRPr>
                    </a:p>
                  </a:txBody>
                  <a:tcPr marL="91425" marR="91425" marT="66675" marB="10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0" descr="서울열린데이터광장"/>
          <p:cNvPicPr preferRelativeResize="0"/>
          <p:nvPr/>
        </p:nvPicPr>
        <p:blipFill>
          <a:blip r:embed="rId3">
            <a:alphaModFix/>
          </a:blip>
          <a:stretch>
            <a:fillRect/>
          </a:stretch>
        </p:blipFill>
        <p:spPr>
          <a:xfrm>
            <a:off x="720000" y="1170000"/>
            <a:ext cx="2880000" cy="720000"/>
          </a:xfrm>
          <a:prstGeom prst="rect">
            <a:avLst/>
          </a:prstGeom>
          <a:noFill/>
          <a:ln>
            <a:noFill/>
          </a:ln>
        </p:spPr>
      </p:pic>
      <p:pic>
        <p:nvPicPr>
          <p:cNvPr id="134" name="Google Shape;134;p20"/>
          <p:cNvPicPr preferRelativeResize="0"/>
          <p:nvPr/>
        </p:nvPicPr>
        <p:blipFill>
          <a:blip r:embed="rId4">
            <a:alphaModFix/>
          </a:blip>
          <a:stretch>
            <a:fillRect/>
          </a:stretch>
        </p:blipFill>
        <p:spPr>
          <a:xfrm>
            <a:off x="1230213" y="2455600"/>
            <a:ext cx="1859575" cy="671950"/>
          </a:xfrm>
          <a:prstGeom prst="rect">
            <a:avLst/>
          </a:prstGeom>
          <a:noFill/>
          <a:ln>
            <a:noFill/>
          </a:ln>
        </p:spPr>
      </p:pic>
      <p:pic>
        <p:nvPicPr>
          <p:cNvPr id="135" name="Google Shape;135;p20"/>
          <p:cNvPicPr preferRelativeResize="0"/>
          <p:nvPr/>
        </p:nvPicPr>
        <p:blipFill>
          <a:blip r:embed="rId5">
            <a:alphaModFix/>
          </a:blip>
          <a:stretch>
            <a:fillRect/>
          </a:stretch>
        </p:blipFill>
        <p:spPr>
          <a:xfrm>
            <a:off x="720000" y="3645100"/>
            <a:ext cx="2880000" cy="720000"/>
          </a:xfrm>
          <a:prstGeom prst="rect">
            <a:avLst/>
          </a:prstGeom>
          <a:noFill/>
          <a:ln>
            <a:noFill/>
          </a:ln>
        </p:spPr>
      </p:pic>
      <p:pic>
        <p:nvPicPr>
          <p:cNvPr id="136" name="Google Shape;136;p20"/>
          <p:cNvPicPr preferRelativeResize="0"/>
          <p:nvPr/>
        </p:nvPicPr>
        <p:blipFill>
          <a:blip r:embed="rId6">
            <a:alphaModFix/>
          </a:blip>
          <a:stretch>
            <a:fillRect/>
          </a:stretch>
        </p:blipFill>
        <p:spPr>
          <a:xfrm>
            <a:off x="4410000" y="1395000"/>
            <a:ext cx="3870000" cy="2687750"/>
          </a:xfrm>
          <a:prstGeom prst="rect">
            <a:avLst/>
          </a:prstGeom>
          <a:noFill/>
          <a:ln>
            <a:noFill/>
          </a:ln>
        </p:spPr>
      </p:pic>
      <p:sp>
        <p:nvSpPr>
          <p:cNvPr id="137" name="Google Shape;137;p20"/>
          <p:cNvSpPr txBox="1">
            <a:spLocks noGrp="1"/>
          </p:cNvSpPr>
          <p:nvPr>
            <p:ph type="title"/>
          </p:nvPr>
        </p:nvSpPr>
        <p:spPr>
          <a:xfrm>
            <a:off x="235500" y="247075"/>
            <a:ext cx="763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ko" sz="2820">
                <a:latin typeface="Malgun Gothic"/>
                <a:ea typeface="Malgun Gothic"/>
                <a:cs typeface="Malgun Gothic"/>
                <a:sym typeface="Malgun Gothic"/>
              </a:rPr>
              <a:t>데이터 수집 및 전처리 </a:t>
            </a:r>
            <a:endParaRPr sz="2820">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1"/>
          <p:cNvPicPr preferRelativeResize="0"/>
          <p:nvPr/>
        </p:nvPicPr>
        <p:blipFill>
          <a:blip r:embed="rId3">
            <a:alphaModFix/>
          </a:blip>
          <a:stretch>
            <a:fillRect/>
          </a:stretch>
        </p:blipFill>
        <p:spPr>
          <a:xfrm>
            <a:off x="723325" y="1395000"/>
            <a:ext cx="7556675" cy="3387775"/>
          </a:xfrm>
          <a:prstGeom prst="rect">
            <a:avLst/>
          </a:prstGeom>
          <a:noFill/>
          <a:ln w="9525" cap="flat" cmpd="sng">
            <a:solidFill>
              <a:schemeClr val="dk1"/>
            </a:solidFill>
            <a:prstDash val="solid"/>
            <a:round/>
            <a:headEnd type="none" w="sm" len="sm"/>
            <a:tailEnd type="none" w="sm" len="sm"/>
          </a:ln>
        </p:spPr>
      </p:pic>
      <p:pic>
        <p:nvPicPr>
          <p:cNvPr id="143" name="Google Shape;143;p21"/>
          <p:cNvPicPr preferRelativeResize="0"/>
          <p:nvPr/>
        </p:nvPicPr>
        <p:blipFill>
          <a:blip r:embed="rId4">
            <a:alphaModFix/>
          </a:blip>
          <a:stretch>
            <a:fillRect/>
          </a:stretch>
        </p:blipFill>
        <p:spPr>
          <a:xfrm>
            <a:off x="6104000" y="720000"/>
            <a:ext cx="2176000" cy="501000"/>
          </a:xfrm>
          <a:prstGeom prst="rect">
            <a:avLst/>
          </a:prstGeom>
          <a:noFill/>
          <a:ln>
            <a:noFill/>
          </a:ln>
        </p:spPr>
      </p:pic>
      <p:sp>
        <p:nvSpPr>
          <p:cNvPr id="144" name="Google Shape;144;p21"/>
          <p:cNvSpPr txBox="1">
            <a:spLocks noGrp="1"/>
          </p:cNvSpPr>
          <p:nvPr>
            <p:ph type="title"/>
          </p:nvPr>
        </p:nvSpPr>
        <p:spPr>
          <a:xfrm>
            <a:off x="235500" y="231800"/>
            <a:ext cx="7636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5106"/>
              <a:buFont typeface="Arial"/>
              <a:buNone/>
            </a:pPr>
            <a:r>
              <a:rPr lang="ko" sz="3133">
                <a:latin typeface="Malgun Gothic"/>
                <a:ea typeface="Malgun Gothic"/>
                <a:cs typeface="Malgun Gothic"/>
                <a:sym typeface="Malgun Gothic"/>
              </a:rPr>
              <a:t>데이터 수집 및 전처리</a:t>
            </a:r>
            <a:r>
              <a:rPr lang="ko"/>
              <a:t> </a:t>
            </a:r>
            <a:endParaRPr/>
          </a:p>
        </p:txBody>
      </p:sp>
      <p:sp>
        <p:nvSpPr>
          <p:cNvPr id="145" name="Google Shape;145;p21"/>
          <p:cNvSpPr/>
          <p:nvPr/>
        </p:nvSpPr>
        <p:spPr>
          <a:xfrm>
            <a:off x="2983850" y="1861725"/>
            <a:ext cx="2275200" cy="1428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21"/>
          <p:cNvSpPr/>
          <p:nvPr/>
        </p:nvSpPr>
        <p:spPr>
          <a:xfrm>
            <a:off x="2758600" y="3723425"/>
            <a:ext cx="5521500" cy="10593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TotalTime>
  <Words>6949</Words>
  <Application>Microsoft Office PowerPoint</Application>
  <PresentationFormat>화면 슬라이드 쇼(16:9)</PresentationFormat>
  <Paragraphs>789</Paragraphs>
  <Slides>47</Slides>
  <Notes>47</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47</vt:i4>
      </vt:variant>
    </vt:vector>
  </HeadingPairs>
  <TitlesOfParts>
    <vt:vector size="54" baseType="lpstr">
      <vt:lpstr>Noto Sans Symbols</vt:lpstr>
      <vt:lpstr>Gulim</vt:lpstr>
      <vt:lpstr>Dotum</vt:lpstr>
      <vt:lpstr>Malgun Gothic</vt:lpstr>
      <vt:lpstr>Arial</vt:lpstr>
      <vt:lpstr>Calibri</vt:lpstr>
      <vt:lpstr>Simple Light</vt:lpstr>
      <vt:lpstr>서울시 자치구의 외식업종 창업정보 제안</vt:lpstr>
      <vt:lpstr>목차</vt:lpstr>
      <vt:lpstr>우리 팀의 최종 목표?</vt:lpstr>
      <vt:lpstr>활용장비 및 재료(개발환경 등)</vt:lpstr>
      <vt:lpstr>프로젝트 구조</vt:lpstr>
      <vt:lpstr>   프로젝트 팀 구성 및 역할</vt:lpstr>
      <vt:lpstr>  프로젝트 수행 절차 및 방법</vt:lpstr>
      <vt:lpstr>데이터 수집 및 전처리 </vt:lpstr>
      <vt:lpstr>데이터 수집 및 전처리 </vt:lpstr>
      <vt:lpstr>데이터 수집 및 전처리(매출등급 비율 조정)</vt:lpstr>
      <vt:lpstr>데이터 수집 및 전처리(기본 키 칼럼 설정)     </vt:lpstr>
      <vt:lpstr>데이터 수집 및 전처리(업종 매핑)   </vt:lpstr>
      <vt:lpstr>데이터 수집 및 전처리(인코딩을 통한 파생 칼럼 생성)</vt:lpstr>
      <vt:lpstr>데이터 수집 및 전처리(22년 분기 단위로 변경) </vt:lpstr>
      <vt:lpstr>데이터 수집 및 전처리(추가 칼럼 결합)</vt:lpstr>
      <vt:lpstr>예비 창업자들은 어떤 과정을 거치나?</vt:lpstr>
      <vt:lpstr>업종별 창업 예측 - 총매출 </vt:lpstr>
      <vt:lpstr>업종별 창업 예측 - 개/폐업수</vt:lpstr>
      <vt:lpstr>업종별 창업 예측 - 강남구 점포당매출 </vt:lpstr>
      <vt:lpstr>업종별 창업 예측 - 종로구 점포당매출  </vt:lpstr>
      <vt:lpstr>업종별 창업 예측 - 강남구 객단가 </vt:lpstr>
      <vt:lpstr>업종별 창업 예측 - 종로구 객단가   </vt:lpstr>
      <vt:lpstr>업종별 창업 예측 - 1, 3, 5년차 생존율 </vt:lpstr>
      <vt:lpstr>한식 객단가 vs 점포당 매출 비교(자치구별) </vt:lpstr>
      <vt:lpstr>한식 점포 1, 3, 5년차 생존율(자치구별)  </vt:lpstr>
      <vt:lpstr>커피 객단가 vs 점포당 매출 비교(자치구별)  </vt:lpstr>
      <vt:lpstr>커피 점포 1, 3, 5년차 생존율(자치구별)   </vt:lpstr>
      <vt:lpstr>자치구별 창업 예측 - 1, 3, 5년차 생존율 </vt:lpstr>
      <vt:lpstr>자치구별 창업 예측 - 10/30년동안 평균 영업기간  </vt:lpstr>
      <vt:lpstr>분기별 창업 예측  </vt:lpstr>
      <vt:lpstr>분기별 창업 예측</vt:lpstr>
      <vt:lpstr>머신러닝 모델링 - 변수 선택</vt:lpstr>
      <vt:lpstr>머신러닝 모델링 - 데이터 상관관계</vt:lpstr>
      <vt:lpstr>모델 선정 고려사항 </vt:lpstr>
      <vt:lpstr>모델 프로세스 </vt:lpstr>
      <vt:lpstr>모델 훈련 - 훈련/테스트데이터 분할 및 정규화 </vt:lpstr>
      <vt:lpstr>모델 분석 - 예측 정확도 확인 </vt:lpstr>
      <vt:lpstr>모델 분석 - 성능 평가(confusion matrix) </vt:lpstr>
      <vt:lpstr>모델 분석 - 성능 평가 (ROC 곡선) </vt:lpstr>
      <vt:lpstr>모델 분석 - 성능 평가 (교차 검증) </vt:lpstr>
      <vt:lpstr>모델 분석 - 계수 및 결론도출</vt:lpstr>
      <vt:lpstr>모델 분석 - 계수 및 결론도출</vt:lpstr>
      <vt:lpstr>향후 계획</vt:lpstr>
      <vt:lpstr>자체 평가 의견</vt:lpstr>
      <vt:lpstr>자체 평가 의견</vt:lpstr>
      <vt:lpstr>자체 평가 의견</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서울시 자치구의 외식업종 창업정보 제안</dc:title>
  <cp:lastModifiedBy>sunjs</cp:lastModifiedBy>
  <cp:revision>4</cp:revision>
  <dcterms:modified xsi:type="dcterms:W3CDTF">2024-01-16T00:58:39Z</dcterms:modified>
</cp:coreProperties>
</file>